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42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A77EF4-36D6-4AE5-8583-635B5F998ACA}" type="datetimeFigureOut">
              <a:rPr lang="en-US" smtClean="0"/>
              <a:pPr/>
              <a:t>6/8/2012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1873A8-7883-408D-A652-E54106691A4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CE2CC4A-8620-43B2-8A79-D3313F09EE18}"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A51099-338C-4AA0-8D02-378BE7283D5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C3A649-52C6-4B71-95D5-136C7BBCFB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99D913-FE96-4E54-B28A-B78B289A061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C34E8-D60E-4E72-9766-3C66D3365F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D474C2-D1EC-4040-9E18-82DCEE3231D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E348F7-34B6-426A-9544-77218A4786B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65606F-BE81-49F0-A909-BD31C8F3D01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53E1F1-7368-4AAB-ADE4-D0F225B6C9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0747E7-B4A6-4EC6-93D4-1939431A9E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E728C-DF00-49B0-8071-E59A5A7C6C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B904F0-88F5-401B-BEEC-9E8191BB9D1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49FA8-FBC3-4902-B961-BDA884F59BF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10.bin"/></Relationships>
</file>

<file path=ppt/slides/_rels/slide1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oleObject12.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informatika.org/~rinald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2" name="WordArt 4"/>
          <p:cNvSpPr>
            <a:spLocks noChangeArrowheads="1" noChangeShapeType="1" noTextEdit="1"/>
          </p:cNvSpPr>
          <p:nvPr/>
        </p:nvSpPr>
        <p:spPr bwMode="auto">
          <a:xfrm>
            <a:off x="3733800" y="381000"/>
            <a:ext cx="3876675" cy="647700"/>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FFFFFF"/>
                </a:solidFill>
                <a:effectLst>
                  <a:outerShdw dist="35921" dir="2700000" algn="ctr" rotWithShape="0">
                    <a:srgbClr val="808080">
                      <a:alpha val="80000"/>
                    </a:srgbClr>
                  </a:outerShdw>
                </a:effectLst>
                <a:latin typeface="Arial Black"/>
              </a:rPr>
              <a:t>Teorema Bayes</a:t>
            </a:r>
          </a:p>
        </p:txBody>
      </p:sp>
      <p:sp>
        <p:nvSpPr>
          <p:cNvPr id="2054" name="WordArt 6"/>
          <p:cNvSpPr>
            <a:spLocks noChangeArrowheads="1" noChangeShapeType="1" noTextEdit="1"/>
          </p:cNvSpPr>
          <p:nvPr/>
        </p:nvSpPr>
        <p:spPr bwMode="auto">
          <a:xfrm>
            <a:off x="5715000" y="4495800"/>
            <a:ext cx="2552700" cy="523875"/>
          </a:xfrm>
          <a:prstGeom prst="rect">
            <a:avLst/>
          </a:prstGeom>
        </p:spPr>
        <p:txBody>
          <a:bodyPr wrap="none" fromWordArt="1">
            <a:prstTxWarp prst="textPlain">
              <a:avLst>
                <a:gd name="adj" fmla="val 50000"/>
              </a:avLst>
            </a:prstTxWarp>
          </a:bodyPr>
          <a:lstStyle/>
          <a:p>
            <a:pPr algn="ctr"/>
            <a:endParaRPr lang="en-US" sz="3600" kern="10" dirty="0">
              <a:ln w="9525">
                <a:noFill/>
                <a:round/>
                <a:headEnd/>
                <a:tailEnd/>
              </a:ln>
              <a:solidFill>
                <a:srgbClr val="336699"/>
              </a:solidFill>
              <a:effectLst>
                <a:outerShdw dist="45791" dir="2021404" algn="ctr" rotWithShape="0">
                  <a:srgbClr val="B2B2B2">
                    <a:alpha val="80000"/>
                  </a:srgbClr>
                </a:outerShdw>
              </a:effectLst>
              <a:latin typeface="Times New Roman"/>
              <a:cs typeface="Times New Roman"/>
            </a:endParaRPr>
          </a:p>
        </p:txBody>
      </p:sp>
      <p:sp>
        <p:nvSpPr>
          <p:cNvPr id="6" name="Title 5"/>
          <p:cNvSpPr>
            <a:spLocks noGrp="1"/>
          </p:cNvSpPr>
          <p:nvPr>
            <p:ph type="title"/>
          </p:nvPr>
        </p:nvSpPr>
        <p:spPr/>
        <p:txBody>
          <a:bodyPr/>
          <a:lstStyle/>
          <a:p>
            <a:endParaRPr lang="en-US"/>
          </a:p>
        </p:txBody>
      </p:sp>
      <p:sp>
        <p:nvSpPr>
          <p:cNvPr id="7" name="Content Placeholder 6"/>
          <p:cNvSpPr>
            <a:spLocks noGrp="1"/>
          </p:cNvSpPr>
          <p:nvPr>
            <p:ph idx="1"/>
          </p:nvPr>
        </p:nvSpPr>
        <p:spPr>
          <a:xfrm>
            <a:off x="457200" y="1600201"/>
            <a:ext cx="7696200" cy="2209800"/>
          </a:xfrm>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TEOREMA BAYES</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	</a:t>
            </a:r>
            <a:r>
              <a:rPr lang="en-US" dirty="0" err="1" smtClean="0"/>
              <a:t>Teorema</a:t>
            </a:r>
            <a:r>
              <a:rPr lang="en-US" dirty="0" smtClean="0"/>
              <a:t> </a:t>
            </a:r>
            <a:r>
              <a:rPr lang="en-US" dirty="0" err="1" smtClean="0"/>
              <a:t>bayes</a:t>
            </a:r>
            <a:r>
              <a:rPr lang="en-US" dirty="0" smtClean="0"/>
              <a:t> yang </a:t>
            </a:r>
            <a:r>
              <a:rPr lang="en-US" dirty="0" err="1" smtClean="0"/>
              <a:t>hanya</a:t>
            </a:r>
            <a:r>
              <a:rPr lang="en-US" dirty="0" smtClean="0"/>
              <a:t> </a:t>
            </a:r>
            <a:r>
              <a:rPr lang="en-US" dirty="0" err="1" smtClean="0"/>
              <a:t>dibatasi</a:t>
            </a:r>
            <a:r>
              <a:rPr lang="en-US" dirty="0" smtClean="0"/>
              <a:t> </a:t>
            </a:r>
            <a:r>
              <a:rPr lang="en-US" dirty="0" err="1" smtClean="0"/>
              <a:t>oleh</a:t>
            </a:r>
            <a:r>
              <a:rPr lang="en-US" dirty="0" smtClean="0"/>
              <a:t> </a:t>
            </a:r>
            <a:r>
              <a:rPr lang="en-US" dirty="0" err="1" smtClean="0"/>
              <a:t>dua</a:t>
            </a:r>
            <a:r>
              <a:rPr lang="en-US" dirty="0" smtClean="0"/>
              <a:t> </a:t>
            </a:r>
            <a:r>
              <a:rPr lang="en-US" dirty="0" err="1" smtClean="0"/>
              <a:t>buah</a:t>
            </a:r>
            <a:r>
              <a:rPr lang="en-US" dirty="0" smtClean="0"/>
              <a:t> </a:t>
            </a:r>
            <a:r>
              <a:rPr lang="en-US" dirty="0" err="1" smtClean="0"/>
              <a:t>kejadian</a:t>
            </a:r>
            <a:r>
              <a:rPr lang="en-US" dirty="0" smtClean="0"/>
              <a:t> </a:t>
            </a:r>
            <a:r>
              <a:rPr lang="en-US" dirty="0" err="1" smtClean="0"/>
              <a:t>dapat</a:t>
            </a:r>
            <a:r>
              <a:rPr lang="en-US" dirty="0" smtClean="0"/>
              <a:t> </a:t>
            </a:r>
            <a:r>
              <a:rPr lang="en-US" dirty="0" err="1" smtClean="0"/>
              <a:t>diperluas</a:t>
            </a:r>
            <a:r>
              <a:rPr lang="en-US" dirty="0" smtClean="0"/>
              <a:t> </a:t>
            </a:r>
            <a:r>
              <a:rPr lang="en-US" dirty="0" err="1" smtClean="0"/>
              <a:t>untuk</a:t>
            </a:r>
            <a:r>
              <a:rPr lang="en-US" dirty="0" smtClean="0"/>
              <a:t> </a:t>
            </a:r>
            <a:r>
              <a:rPr lang="en-US" dirty="0" err="1" smtClean="0"/>
              <a:t>kejadian</a:t>
            </a:r>
            <a:r>
              <a:rPr lang="en-US" dirty="0" smtClean="0"/>
              <a:t> n </a:t>
            </a:r>
            <a:r>
              <a:rPr lang="en-US" dirty="0" err="1" smtClean="0"/>
              <a:t>buah</a:t>
            </a:r>
            <a:r>
              <a:rPr lang="en-US" dirty="0" smtClean="0"/>
              <a:t>. </a:t>
            </a:r>
          </a:p>
          <a:p>
            <a:pPr algn="just">
              <a:buNone/>
            </a:pPr>
            <a:endParaRPr lang="en-US" dirty="0"/>
          </a:p>
        </p:txBody>
      </p:sp>
      <p:sp>
        <p:nvSpPr>
          <p:cNvPr id="4" name="Content Placeholder 2"/>
          <p:cNvSpPr txBox="1">
            <a:spLocks/>
          </p:cNvSpPr>
          <p:nvPr/>
        </p:nvSpPr>
        <p:spPr>
          <a:xfrm>
            <a:off x="152400" y="2743200"/>
            <a:ext cx="8686800" cy="1027176"/>
          </a:xfrm>
          <a:prstGeom prst="rect">
            <a:avLst/>
          </a:prstGeom>
        </p:spPr>
        <p:txBody>
          <a:bodyPr vert="horz">
            <a:normAutofit/>
          </a:bodyPr>
          <a:lstStyle/>
          <a:p>
            <a:pPr marL="365760" marR="0" lvl="0" indent="-256032" algn="just"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Teorema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bayes</a:t>
            </a:r>
            <a:r>
              <a:rPr kumimoji="0" lang="en-US" sz="2800" b="0" i="0" u="none" strike="noStrike" kern="1200" cap="none" spc="0" normalizeH="0" noProof="0" dirty="0" smtClean="0">
                <a:ln>
                  <a:noFill/>
                </a:ln>
                <a:solidFill>
                  <a:schemeClr val="tx1"/>
                </a:solidFill>
                <a:effectLst/>
                <a:uLnTx/>
                <a:uFillTx/>
                <a:latin typeface="+mn-lt"/>
                <a:ea typeface="+mn-ea"/>
                <a:cs typeface="+mn-cs"/>
              </a:rPr>
              <a:t> </a:t>
            </a:r>
            <a:r>
              <a:rPr kumimoji="0" lang="en-US" sz="2800" b="0" i="0" u="none" strike="noStrike" kern="1200" cap="none" spc="0" normalizeH="0" noProof="0" dirty="0" err="1" smtClean="0">
                <a:ln>
                  <a:noFill/>
                </a:ln>
                <a:solidFill>
                  <a:schemeClr val="tx1"/>
                </a:solidFill>
                <a:effectLst/>
                <a:uLnTx/>
                <a:uFillTx/>
                <a:latin typeface="+mn-lt"/>
                <a:ea typeface="+mn-ea"/>
                <a:cs typeface="+mn-cs"/>
              </a:rPr>
              <a:t>untuk</a:t>
            </a:r>
            <a:r>
              <a:rPr kumimoji="0" lang="en-US" sz="2800" b="0" i="0" u="none" strike="noStrike" kern="1200" cap="none" spc="0" normalizeH="0" noProof="0" dirty="0" smtClean="0">
                <a:ln>
                  <a:noFill/>
                </a:ln>
                <a:solidFill>
                  <a:schemeClr val="tx1"/>
                </a:solidFill>
                <a:effectLst/>
                <a:uLnTx/>
                <a:uFillTx/>
                <a:latin typeface="+mn-lt"/>
                <a:ea typeface="+mn-ea"/>
                <a:cs typeface="+mn-cs"/>
              </a:rPr>
              <a:t> </a:t>
            </a:r>
            <a:r>
              <a:rPr kumimoji="0" lang="en-US" sz="2800" b="0" i="0" u="none" strike="noStrike" kern="1200" cap="none" spc="0" normalizeH="0" noProof="0" dirty="0" err="1" smtClean="0">
                <a:ln>
                  <a:noFill/>
                </a:ln>
                <a:solidFill>
                  <a:schemeClr val="tx1"/>
                </a:solidFill>
                <a:effectLst/>
                <a:uLnTx/>
                <a:uFillTx/>
                <a:latin typeface="+mn-lt"/>
                <a:ea typeface="+mn-ea"/>
                <a:cs typeface="+mn-cs"/>
              </a:rPr>
              <a:t>kejadian</a:t>
            </a:r>
            <a:r>
              <a:rPr kumimoji="0" lang="en-US" sz="2800" b="0" i="0" u="none" strike="noStrike" kern="1200" cap="none" spc="0" normalizeH="0" noProof="0" dirty="0" smtClean="0">
                <a:ln>
                  <a:noFill/>
                </a:ln>
                <a:solidFill>
                  <a:schemeClr val="tx1"/>
                </a:solidFill>
                <a:effectLst/>
                <a:uLnTx/>
                <a:uFillTx/>
                <a:latin typeface="+mn-lt"/>
                <a:ea typeface="+mn-ea"/>
                <a:cs typeface="+mn-cs"/>
              </a:rPr>
              <a:t> </a:t>
            </a:r>
            <a:r>
              <a:rPr kumimoji="0" lang="en-US" sz="2800" b="0" i="0" u="none" strike="noStrike" kern="1200" cap="none" spc="0" normalizeH="0" noProof="0" dirty="0" err="1" smtClean="0">
                <a:ln>
                  <a:noFill/>
                </a:ln>
                <a:solidFill>
                  <a:schemeClr val="tx1"/>
                </a:solidFill>
                <a:effectLst/>
                <a:uLnTx/>
                <a:uFillTx/>
                <a:latin typeface="+mn-lt"/>
                <a:ea typeface="+mn-ea"/>
                <a:cs typeface="+mn-cs"/>
              </a:rPr>
              <a:t>bersyarat</a:t>
            </a:r>
            <a:r>
              <a:rPr kumimoji="0" lang="en-US" sz="2800" b="0" i="0" u="none" strike="noStrike" kern="1200" cap="none" spc="0" normalizeH="0" noProof="0" dirty="0" smtClean="0">
                <a:ln>
                  <a:noFill/>
                </a:ln>
                <a:solidFill>
                  <a:schemeClr val="tx1"/>
                </a:solidFill>
                <a:effectLst/>
                <a:uLnTx/>
                <a:uFillTx/>
                <a:latin typeface="+mn-lt"/>
                <a:ea typeface="+mn-ea"/>
                <a:cs typeface="+mn-cs"/>
              </a:rPr>
              <a:t> </a:t>
            </a:r>
            <a:r>
              <a:rPr kumimoji="0" lang="en-US" sz="2800" b="0" i="0" u="none" strike="noStrike" kern="1200" cap="none" spc="0" normalizeH="0" noProof="0" dirty="0" err="1" smtClean="0">
                <a:ln>
                  <a:noFill/>
                </a:ln>
                <a:solidFill>
                  <a:schemeClr val="tx1"/>
                </a:solidFill>
                <a:effectLst/>
                <a:uLnTx/>
                <a:uFillTx/>
                <a:latin typeface="+mn-lt"/>
                <a:ea typeface="+mn-ea"/>
                <a:cs typeface="+mn-cs"/>
              </a:rPr>
              <a:t>dengan</a:t>
            </a:r>
            <a:r>
              <a:rPr kumimoji="0" lang="en-US" sz="2800" b="0" i="0" u="none" strike="noStrike" kern="1200" cap="none" spc="0" normalizeH="0" noProof="0" dirty="0" smtClean="0">
                <a:ln>
                  <a:noFill/>
                </a:ln>
                <a:solidFill>
                  <a:schemeClr val="tx1"/>
                </a:solidFill>
                <a:effectLst/>
                <a:uLnTx/>
                <a:uFillTx/>
                <a:latin typeface="+mn-lt"/>
                <a:ea typeface="+mn-ea"/>
                <a:cs typeface="+mn-cs"/>
              </a:rPr>
              <a:t> n </a:t>
            </a:r>
            <a:r>
              <a:rPr kumimoji="0" lang="en-US" sz="2800" b="0" i="0" u="none" strike="noStrike" kern="1200" cap="none" spc="0" normalizeH="0" noProof="0" dirty="0" err="1" smtClean="0">
                <a:ln>
                  <a:noFill/>
                </a:ln>
                <a:solidFill>
                  <a:schemeClr val="tx1"/>
                </a:solidFill>
                <a:effectLst/>
                <a:uLnTx/>
                <a:uFillTx/>
                <a:latin typeface="+mn-lt"/>
                <a:ea typeface="+mn-ea"/>
                <a:cs typeface="+mn-cs"/>
              </a:rPr>
              <a:t>kejadian</a:t>
            </a:r>
            <a:r>
              <a:rPr kumimoji="0" lang="en-US" sz="2800" b="0" i="0" u="none" strike="noStrike" kern="1200" cap="none" spc="0" normalizeH="0" noProof="0" dirty="0" smtClean="0">
                <a:ln>
                  <a:noFill/>
                </a:ln>
                <a:solidFill>
                  <a:schemeClr val="tx1"/>
                </a:solidFill>
                <a:effectLst/>
                <a:uLnTx/>
                <a:uFillTx/>
                <a:latin typeface="+mn-lt"/>
                <a:ea typeface="+mn-ea"/>
                <a:cs typeface="+mn-cs"/>
              </a:rPr>
              <a:t> </a:t>
            </a:r>
            <a:r>
              <a:rPr kumimoji="0" lang="en-US" sz="2800" b="0" i="0" u="none" strike="noStrike" kern="1200" cap="none" spc="0" normalizeH="0" noProof="0" dirty="0" err="1" smtClean="0">
                <a:ln>
                  <a:noFill/>
                </a:ln>
                <a:solidFill>
                  <a:schemeClr val="tx1"/>
                </a:solidFill>
                <a:effectLst/>
                <a:uLnTx/>
                <a:uFillTx/>
                <a:latin typeface="+mn-lt"/>
                <a:ea typeface="+mn-ea"/>
                <a:cs typeface="+mn-cs"/>
              </a:rPr>
              <a:t>adalah</a:t>
            </a:r>
            <a:r>
              <a:rPr kumimoji="0" lang="en-US" sz="2800" b="0" i="0" u="none" strike="noStrike" kern="1200" cap="none" spc="0" normalizeH="0" noProof="0" dirty="0" smtClean="0">
                <a:ln>
                  <a:noFill/>
                </a:ln>
                <a:solidFill>
                  <a:schemeClr val="tx1"/>
                </a:solidFill>
                <a:effectLst/>
                <a:uLnTx/>
                <a:uFillTx/>
                <a:latin typeface="+mn-lt"/>
                <a:ea typeface="+mn-ea"/>
                <a:cs typeface="+mn-cs"/>
              </a:rPr>
              <a:t> </a:t>
            </a:r>
            <a:r>
              <a:rPr kumimoji="0" lang="en-US" sz="2800" b="0" i="0" u="none" strike="noStrike" kern="1200" cap="none" spc="0" normalizeH="0" noProof="0" dirty="0" err="1" smtClean="0">
                <a:ln>
                  <a:noFill/>
                </a:ln>
                <a:solidFill>
                  <a:schemeClr val="tx1"/>
                </a:solidFill>
                <a:effectLst/>
                <a:uLnTx/>
                <a:uFillTx/>
                <a:latin typeface="+mn-lt"/>
                <a:ea typeface="+mn-ea"/>
                <a:cs typeface="+mn-cs"/>
              </a:rPr>
              <a:t>sebagai</a:t>
            </a:r>
            <a:r>
              <a:rPr kumimoji="0" lang="en-US" sz="2800" b="0" i="0" u="none" strike="noStrike" kern="1200" cap="none" spc="0" normalizeH="0" noProof="0" dirty="0" smtClean="0">
                <a:ln>
                  <a:noFill/>
                </a:ln>
                <a:solidFill>
                  <a:schemeClr val="tx1"/>
                </a:solidFill>
                <a:effectLst/>
                <a:uLnTx/>
                <a:uFillTx/>
                <a:latin typeface="+mn-lt"/>
                <a:ea typeface="+mn-ea"/>
                <a:cs typeface="+mn-cs"/>
              </a:rPr>
              <a:t> </a:t>
            </a:r>
            <a:r>
              <a:rPr kumimoji="0" lang="en-US" sz="2800" b="0" i="0" u="none" strike="noStrike" kern="1200" cap="none" spc="0" normalizeH="0" noProof="0" dirty="0" err="1" smtClean="0">
                <a:ln>
                  <a:noFill/>
                </a:ln>
                <a:solidFill>
                  <a:schemeClr val="tx1"/>
                </a:solidFill>
                <a:effectLst/>
                <a:uLnTx/>
                <a:uFillTx/>
                <a:latin typeface="+mn-lt"/>
                <a:ea typeface="+mn-ea"/>
                <a:cs typeface="+mn-cs"/>
              </a:rPr>
              <a:t>berikut</a:t>
            </a:r>
            <a:r>
              <a:rPr kumimoji="0" lang="en-US" sz="2800" b="0" i="0" u="none" strike="noStrike" kern="1200" cap="none" spc="0" normalizeH="0" noProof="0" dirty="0" smtClean="0">
                <a:ln>
                  <a:noFill/>
                </a:ln>
                <a:solidFill>
                  <a:schemeClr val="tx1"/>
                </a:solidFill>
                <a:effectLst/>
                <a:uLnTx/>
                <a:uFillTx/>
                <a:latin typeface="+mn-lt"/>
                <a:ea typeface="+mn-ea"/>
                <a:cs typeface="+mn-cs"/>
              </a:rPr>
              <a:t>:</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3074" name="Object 2"/>
          <p:cNvGraphicFramePr>
            <a:graphicFrameLocks noChangeAspect="1"/>
          </p:cNvGraphicFramePr>
          <p:nvPr/>
        </p:nvGraphicFramePr>
        <p:xfrm>
          <a:off x="457200" y="3962400"/>
          <a:ext cx="8401050" cy="2009775"/>
        </p:xfrm>
        <a:graphic>
          <a:graphicData uri="http://schemas.openxmlformats.org/presentationml/2006/ole">
            <p:oleObj spid="_x0000_s11266" name="Equation" r:id="rId4" imgW="3937000" imgH="889000" progId="Equation.3">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r>
              <a:rPr lang="en-US" dirty="0" err="1" smtClean="0"/>
              <a:t>Teorema</a:t>
            </a:r>
            <a:r>
              <a:rPr lang="en-US" dirty="0" smtClean="0"/>
              <a:t> </a:t>
            </a:r>
            <a:r>
              <a:rPr lang="en-US" dirty="0" err="1" smtClean="0"/>
              <a:t>bayes</a:t>
            </a:r>
            <a:r>
              <a:rPr lang="en-US" dirty="0" smtClean="0"/>
              <a:t> yang </a:t>
            </a:r>
            <a:r>
              <a:rPr lang="en-US" dirty="0" err="1" smtClean="0"/>
              <a:t>lebih</a:t>
            </a:r>
            <a:r>
              <a:rPr lang="en-US" dirty="0" smtClean="0"/>
              <a:t> </a:t>
            </a:r>
            <a:r>
              <a:rPr lang="en-US" dirty="0" err="1" smtClean="0"/>
              <a:t>lengkap</a:t>
            </a:r>
            <a:r>
              <a:rPr lang="en-US" dirty="0" smtClean="0"/>
              <a:t> </a:t>
            </a:r>
            <a:r>
              <a:rPr lang="en-US" dirty="0" err="1" smtClean="0"/>
              <a:t>dapat</a:t>
            </a:r>
            <a:r>
              <a:rPr lang="en-US" dirty="0" smtClean="0"/>
              <a:t> </a:t>
            </a:r>
            <a:r>
              <a:rPr lang="en-US" dirty="0" err="1" smtClean="0"/>
              <a:t>dinyatakan</a:t>
            </a:r>
            <a:r>
              <a:rPr lang="en-US" dirty="0" smtClean="0"/>
              <a:t> </a:t>
            </a:r>
            <a:r>
              <a:rPr lang="en-US" dirty="0" err="1" smtClean="0"/>
              <a:t>dengan</a:t>
            </a:r>
            <a:r>
              <a:rPr lang="en-US" dirty="0" smtClean="0"/>
              <a:t> </a:t>
            </a:r>
            <a:r>
              <a:rPr lang="en-US" dirty="0" err="1" smtClean="0"/>
              <a:t>menyamakan</a:t>
            </a:r>
            <a:r>
              <a:rPr lang="en-US" dirty="0" smtClean="0"/>
              <a:t> </a:t>
            </a:r>
            <a:r>
              <a:rPr lang="en-US" dirty="0" err="1" smtClean="0"/>
              <a:t>pembilang</a:t>
            </a:r>
            <a:r>
              <a:rPr lang="en-US" dirty="0" smtClean="0"/>
              <a:t> </a:t>
            </a:r>
            <a:r>
              <a:rPr lang="en-US" dirty="0" err="1" smtClean="0"/>
              <a:t>pada</a:t>
            </a:r>
            <a:r>
              <a:rPr lang="en-US" dirty="0" smtClean="0"/>
              <a:t> </a:t>
            </a:r>
            <a:r>
              <a:rPr lang="en-US" dirty="0" err="1" smtClean="0"/>
              <a:t>kedua</a:t>
            </a:r>
            <a:r>
              <a:rPr lang="en-US" dirty="0" smtClean="0"/>
              <a:t> </a:t>
            </a:r>
            <a:r>
              <a:rPr lang="en-US" dirty="0" err="1" smtClean="0"/>
              <a:t>persamaan</a:t>
            </a:r>
            <a:r>
              <a:rPr lang="en-US" dirty="0" smtClean="0"/>
              <a:t> (1) </a:t>
            </a:r>
            <a:r>
              <a:rPr lang="en-US" dirty="0" err="1" smtClean="0"/>
              <a:t>dan</a:t>
            </a:r>
            <a:r>
              <a:rPr lang="en-US" dirty="0" smtClean="0"/>
              <a:t> (2) </a:t>
            </a:r>
          </a:p>
          <a:p>
            <a:pPr algn="just">
              <a:buNone/>
            </a:pPr>
            <a:r>
              <a:rPr lang="en-US" dirty="0" smtClean="0"/>
              <a:t>	P(</a:t>
            </a:r>
            <a:r>
              <a:rPr lang="en-US" dirty="0" err="1" smtClean="0"/>
              <a:t>B</a:t>
            </a:r>
            <a:r>
              <a:rPr lang="en-US" sz="2400" dirty="0" err="1" smtClean="0"/>
              <a:t>n</a:t>
            </a:r>
            <a:r>
              <a:rPr lang="en-US" sz="2400" dirty="0" err="1" smtClean="0">
                <a:sym typeface="Symbol"/>
              </a:rPr>
              <a:t>A</a:t>
            </a:r>
            <a:r>
              <a:rPr lang="en-US" sz="2400" dirty="0" smtClean="0">
                <a:sym typeface="Symbol"/>
              </a:rPr>
              <a:t>)=P(</a:t>
            </a:r>
            <a:r>
              <a:rPr lang="en-US" sz="2400" dirty="0" err="1" smtClean="0">
                <a:sym typeface="Symbol"/>
              </a:rPr>
              <a:t>A</a:t>
            </a:r>
            <a:r>
              <a:rPr lang="en-US" dirty="0" err="1" smtClean="0">
                <a:sym typeface="Symbol"/>
              </a:rPr>
              <a:t>Bn</a:t>
            </a:r>
            <a:r>
              <a:rPr lang="en-US" dirty="0" smtClean="0">
                <a:sym typeface="Symbol"/>
              </a:rPr>
              <a:t>), </a:t>
            </a:r>
            <a:r>
              <a:rPr lang="en-US" dirty="0" err="1" smtClean="0">
                <a:sym typeface="Symbol"/>
              </a:rPr>
              <a:t>sehingga</a:t>
            </a:r>
            <a:r>
              <a:rPr lang="en-US" dirty="0" smtClean="0">
                <a:sym typeface="Symbol"/>
              </a:rPr>
              <a:t> </a:t>
            </a:r>
            <a:r>
              <a:rPr lang="en-US" dirty="0" err="1" smtClean="0">
                <a:sym typeface="Symbol"/>
              </a:rPr>
              <a:t>diperoleh</a:t>
            </a:r>
            <a:r>
              <a:rPr lang="en-US" dirty="0" smtClean="0">
                <a:sym typeface="Symbol"/>
              </a:rPr>
              <a:t> </a:t>
            </a:r>
            <a:r>
              <a:rPr lang="en-US" dirty="0" err="1" smtClean="0">
                <a:sym typeface="Symbol"/>
              </a:rPr>
              <a:t>hubungan</a:t>
            </a:r>
            <a:r>
              <a:rPr lang="en-US" dirty="0" smtClean="0">
                <a:sym typeface="Symbol"/>
              </a:rPr>
              <a:t> </a:t>
            </a:r>
            <a:r>
              <a:rPr lang="en-US" dirty="0" err="1" smtClean="0">
                <a:sym typeface="Symbol"/>
              </a:rPr>
              <a:t>antara</a:t>
            </a:r>
            <a:r>
              <a:rPr lang="en-US" dirty="0" smtClean="0">
                <a:sym typeface="Symbol"/>
              </a:rPr>
              <a:t> </a:t>
            </a:r>
            <a:r>
              <a:rPr lang="en-US" dirty="0" err="1" smtClean="0">
                <a:sym typeface="Symbol"/>
              </a:rPr>
              <a:t>probabilitas</a:t>
            </a:r>
            <a:r>
              <a:rPr lang="en-US" dirty="0" smtClean="0">
                <a:sym typeface="Symbol"/>
              </a:rPr>
              <a:t> </a:t>
            </a:r>
            <a:r>
              <a:rPr lang="en-US" dirty="0" err="1" smtClean="0">
                <a:sym typeface="Symbol"/>
              </a:rPr>
              <a:t>kejadian</a:t>
            </a:r>
            <a:r>
              <a:rPr lang="en-US" dirty="0" smtClean="0">
                <a:sym typeface="Symbol"/>
              </a:rPr>
              <a:t> </a:t>
            </a:r>
            <a:r>
              <a:rPr lang="en-US" dirty="0" err="1" smtClean="0">
                <a:sym typeface="Symbol"/>
              </a:rPr>
              <a:t>bersyarat</a:t>
            </a:r>
            <a:r>
              <a:rPr lang="en-US" dirty="0" smtClean="0">
                <a:sym typeface="Symbol"/>
              </a:rPr>
              <a:t> </a:t>
            </a:r>
            <a:r>
              <a:rPr lang="en-US" dirty="0" err="1" smtClean="0">
                <a:sym typeface="Symbol"/>
              </a:rPr>
              <a:t>antara</a:t>
            </a:r>
            <a:r>
              <a:rPr lang="en-US" dirty="0" smtClean="0">
                <a:sym typeface="Symbol"/>
              </a:rPr>
              <a:t> A </a:t>
            </a:r>
            <a:r>
              <a:rPr lang="en-US" dirty="0" err="1" smtClean="0">
                <a:sym typeface="Symbol"/>
              </a:rPr>
              <a:t>dengan</a:t>
            </a:r>
            <a:r>
              <a:rPr lang="en-US" dirty="0" smtClean="0">
                <a:sym typeface="Symbol"/>
              </a:rPr>
              <a:t> </a:t>
            </a:r>
            <a:r>
              <a:rPr lang="en-US" dirty="0" err="1" smtClean="0">
                <a:sym typeface="Symbol"/>
              </a:rPr>
              <a:t>himpunan</a:t>
            </a:r>
            <a:r>
              <a:rPr lang="en-US" dirty="0" smtClean="0">
                <a:sym typeface="Symbol"/>
              </a:rPr>
              <a:t> B </a:t>
            </a:r>
            <a:r>
              <a:rPr lang="en-US" dirty="0" err="1" smtClean="0">
                <a:sym typeface="Symbol"/>
              </a:rPr>
              <a:t>secara</a:t>
            </a:r>
            <a:r>
              <a:rPr lang="en-US" dirty="0" smtClean="0">
                <a:sym typeface="Symbol"/>
              </a:rPr>
              <a:t> </a:t>
            </a:r>
            <a:r>
              <a:rPr lang="en-US" dirty="0" err="1" smtClean="0">
                <a:sym typeface="Symbol"/>
              </a:rPr>
              <a:t>bolak-balik</a:t>
            </a:r>
            <a:r>
              <a:rPr lang="en-US" dirty="0" smtClean="0">
                <a:sym typeface="Symbol"/>
              </a:rPr>
              <a:t> </a:t>
            </a:r>
            <a:r>
              <a:rPr lang="en-US" dirty="0" err="1" smtClean="0">
                <a:sym typeface="Symbol"/>
              </a:rPr>
              <a:t>berikut</a:t>
            </a:r>
            <a:r>
              <a:rPr lang="en-US" dirty="0" smtClean="0">
                <a:sym typeface="Symbol"/>
              </a:rPr>
              <a:t>:</a:t>
            </a:r>
          </a:p>
          <a:p>
            <a:pPr algn="just">
              <a:buNone/>
            </a:pPr>
            <a:endParaRPr lang="en-US" dirty="0" smtClean="0">
              <a:sym typeface="Symbol"/>
            </a:endParaRPr>
          </a:p>
          <a:p>
            <a:pPr algn="just">
              <a:buNone/>
            </a:pPr>
            <a:endParaRPr lang="en-US" dirty="0" smtClean="0">
              <a:sym typeface="Symbol"/>
            </a:endParaRPr>
          </a:p>
          <a:p>
            <a:pPr algn="just"/>
            <a:r>
              <a:rPr lang="en-US" dirty="0" err="1" smtClean="0">
                <a:sym typeface="Symbol"/>
              </a:rPr>
              <a:t>Berdasarkan</a:t>
            </a:r>
            <a:r>
              <a:rPr lang="en-US" dirty="0" smtClean="0">
                <a:sym typeface="Symbol"/>
              </a:rPr>
              <a:t> </a:t>
            </a:r>
            <a:r>
              <a:rPr lang="en-US" dirty="0" err="1" smtClean="0">
                <a:sym typeface="Symbol"/>
              </a:rPr>
              <a:t>hubungan</a:t>
            </a:r>
            <a:r>
              <a:rPr lang="en-US" dirty="0" smtClean="0">
                <a:sym typeface="Symbol"/>
              </a:rPr>
              <a:t> </a:t>
            </a:r>
            <a:r>
              <a:rPr lang="en-US" dirty="0" err="1" smtClean="0">
                <a:sym typeface="Symbol"/>
              </a:rPr>
              <a:t>probabilitas</a:t>
            </a:r>
            <a:r>
              <a:rPr lang="en-US" dirty="0" smtClean="0">
                <a:sym typeface="Symbol"/>
              </a:rPr>
              <a:t> A </a:t>
            </a:r>
            <a:r>
              <a:rPr lang="en-US" dirty="0" err="1" smtClean="0">
                <a:sym typeface="Symbol"/>
              </a:rPr>
              <a:t>dgn</a:t>
            </a:r>
            <a:r>
              <a:rPr lang="en-US" dirty="0" smtClean="0">
                <a:sym typeface="Symbol"/>
              </a:rPr>
              <a:t> </a:t>
            </a:r>
            <a:r>
              <a:rPr lang="en-US" dirty="0" err="1" smtClean="0">
                <a:sym typeface="Symbol"/>
              </a:rPr>
              <a:t>probabilitas</a:t>
            </a:r>
            <a:r>
              <a:rPr lang="en-US" dirty="0" smtClean="0">
                <a:sym typeface="Symbol"/>
              </a:rPr>
              <a:t> </a:t>
            </a:r>
            <a:r>
              <a:rPr lang="en-US" dirty="0" err="1" smtClean="0">
                <a:sym typeface="Symbol"/>
              </a:rPr>
              <a:t>kejadian</a:t>
            </a:r>
            <a:r>
              <a:rPr lang="en-US" dirty="0" smtClean="0">
                <a:sym typeface="Symbol"/>
              </a:rPr>
              <a:t> </a:t>
            </a:r>
            <a:r>
              <a:rPr lang="en-US" dirty="0" err="1" smtClean="0">
                <a:sym typeface="Symbol"/>
              </a:rPr>
              <a:t>bersyarat</a:t>
            </a:r>
            <a:r>
              <a:rPr lang="en-US" dirty="0" smtClean="0">
                <a:sym typeface="Symbol"/>
              </a:rPr>
              <a:t> </a:t>
            </a:r>
            <a:r>
              <a:rPr lang="en-US" dirty="0" err="1" smtClean="0">
                <a:sym typeface="Symbol"/>
              </a:rPr>
              <a:t>sebagai</a:t>
            </a:r>
            <a:r>
              <a:rPr lang="en-US" dirty="0" smtClean="0">
                <a:sym typeface="Symbol"/>
              </a:rPr>
              <a:t> </a:t>
            </a:r>
            <a:r>
              <a:rPr lang="en-US" dirty="0" err="1" smtClean="0">
                <a:sym typeface="Symbol"/>
              </a:rPr>
              <a:t>berikut</a:t>
            </a:r>
            <a:r>
              <a:rPr lang="en-US" dirty="0" smtClean="0">
                <a:sym typeface="Symbol"/>
              </a:rPr>
              <a:t> :                               			 	 </a:t>
            </a:r>
            <a:r>
              <a:rPr lang="en-US" dirty="0" err="1" smtClean="0">
                <a:sym typeface="Symbol"/>
              </a:rPr>
              <a:t>sehingga</a:t>
            </a:r>
            <a:r>
              <a:rPr lang="en-US" dirty="0" smtClean="0">
                <a:sym typeface="Symbol"/>
              </a:rPr>
              <a:t> </a:t>
            </a:r>
            <a:r>
              <a:rPr lang="en-US" dirty="0" err="1" smtClean="0">
                <a:sym typeface="Symbol"/>
              </a:rPr>
              <a:t>persamaan</a:t>
            </a:r>
            <a:r>
              <a:rPr lang="en-US" dirty="0" smtClean="0">
                <a:sym typeface="Symbol"/>
              </a:rPr>
              <a:t> </a:t>
            </a:r>
            <a:r>
              <a:rPr lang="en-US" dirty="0" err="1" smtClean="0">
                <a:sym typeface="Symbol"/>
              </a:rPr>
              <a:t>komplek</a:t>
            </a:r>
            <a:r>
              <a:rPr lang="en-US" dirty="0" smtClean="0">
                <a:sym typeface="Symbol"/>
              </a:rPr>
              <a:t> :</a:t>
            </a:r>
          </a:p>
          <a:p>
            <a:pPr algn="just">
              <a:buNone/>
            </a:pPr>
            <a:endParaRPr lang="en-US" dirty="0"/>
          </a:p>
        </p:txBody>
      </p:sp>
      <p:graphicFrame>
        <p:nvGraphicFramePr>
          <p:cNvPr id="4098" name="Object 2"/>
          <p:cNvGraphicFramePr>
            <a:graphicFrameLocks noChangeAspect="1"/>
          </p:cNvGraphicFramePr>
          <p:nvPr/>
        </p:nvGraphicFramePr>
        <p:xfrm>
          <a:off x="2544763" y="3062288"/>
          <a:ext cx="3767137" cy="976312"/>
        </p:xfrm>
        <a:graphic>
          <a:graphicData uri="http://schemas.openxmlformats.org/presentationml/2006/ole">
            <p:oleObj spid="_x0000_s12290" name="Equation" r:id="rId3" imgW="1765300" imgH="431800" progId="Equation.3">
              <p:embed/>
            </p:oleObj>
          </a:graphicData>
        </a:graphic>
      </p:graphicFrame>
      <p:graphicFrame>
        <p:nvGraphicFramePr>
          <p:cNvPr id="4099" name="Object 3"/>
          <p:cNvGraphicFramePr>
            <a:graphicFrameLocks noChangeAspect="1"/>
          </p:cNvGraphicFramePr>
          <p:nvPr/>
        </p:nvGraphicFramePr>
        <p:xfrm>
          <a:off x="493713" y="4738688"/>
          <a:ext cx="3522662" cy="976312"/>
        </p:xfrm>
        <a:graphic>
          <a:graphicData uri="http://schemas.openxmlformats.org/presentationml/2006/ole">
            <p:oleObj spid="_x0000_s12291" name="Equation" r:id="rId4" imgW="1651000" imgH="431800" progId="Equation.3">
              <p:embed/>
            </p:oleObj>
          </a:graphicData>
        </a:graphic>
      </p:graphicFrame>
      <p:graphicFrame>
        <p:nvGraphicFramePr>
          <p:cNvPr id="4100" name="Object 4"/>
          <p:cNvGraphicFramePr>
            <a:graphicFrameLocks noChangeAspect="1"/>
          </p:cNvGraphicFramePr>
          <p:nvPr/>
        </p:nvGraphicFramePr>
        <p:xfrm>
          <a:off x="274638" y="5486400"/>
          <a:ext cx="8488362" cy="1004887"/>
        </p:xfrm>
        <a:graphic>
          <a:graphicData uri="http://schemas.openxmlformats.org/presentationml/2006/ole">
            <p:oleObj spid="_x0000_s12292" name="Equation" r:id="rId5" imgW="4216400" imgH="444500" progId="Equation.3">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CONTOH</a:t>
            </a:r>
            <a:endParaRPr lang="en-US" dirty="0"/>
          </a:p>
        </p:txBody>
      </p:sp>
      <p:sp>
        <p:nvSpPr>
          <p:cNvPr id="3" name="Content Placeholder 2"/>
          <p:cNvSpPr>
            <a:spLocks noGrp="1"/>
          </p:cNvSpPr>
          <p:nvPr>
            <p:ph idx="1"/>
          </p:nvPr>
        </p:nvSpPr>
        <p:spPr/>
        <p:txBody>
          <a:bodyPr>
            <a:normAutofit/>
          </a:bodyPr>
          <a:lstStyle/>
          <a:p>
            <a:pPr algn="just"/>
            <a:r>
              <a:rPr lang="en-US" sz="3000" dirty="0" err="1" smtClean="0">
                <a:latin typeface="Times New Roman" pitchFamily="18" charset="0"/>
                <a:cs typeface="Times New Roman" pitchFamily="18" charset="0"/>
              </a:rPr>
              <a:t>Suatu</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sistem</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komunikasi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biner</a:t>
            </a:r>
            <a:r>
              <a:rPr lang="en-US" sz="3000" dirty="0" smtClean="0">
                <a:latin typeface="Times New Roman" pitchFamily="18" charset="0"/>
                <a:cs typeface="Times New Roman" pitchFamily="18" charset="0"/>
              </a:rPr>
              <a:t> yang </a:t>
            </a:r>
            <a:r>
              <a:rPr lang="en-US" sz="3000" dirty="0" err="1" smtClean="0">
                <a:latin typeface="Times New Roman" pitchFamily="18" charset="0"/>
                <a:cs typeface="Times New Roman" pitchFamily="18" charset="0"/>
              </a:rPr>
              <a:t>transmiter</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nya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mengirimkan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sinyal</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hanya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dua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buah</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yaitu</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sinyal</a:t>
            </a:r>
            <a:r>
              <a:rPr lang="en-US" sz="3000" dirty="0" smtClean="0">
                <a:latin typeface="Times New Roman" pitchFamily="18" charset="0"/>
                <a:cs typeface="Times New Roman" pitchFamily="18" charset="0"/>
              </a:rPr>
              <a:t> 1 </a:t>
            </a:r>
            <a:r>
              <a:rPr lang="en-US" sz="3000" dirty="0" err="1" smtClean="0">
                <a:latin typeface="Times New Roman" pitchFamily="18" charset="0"/>
                <a:cs typeface="Times New Roman" pitchFamily="18" charset="0"/>
              </a:rPr>
              <a:t>atau</a:t>
            </a:r>
            <a:r>
              <a:rPr lang="en-US" sz="3000" dirty="0" smtClean="0">
                <a:latin typeface="Times New Roman" pitchFamily="18" charset="0"/>
                <a:cs typeface="Times New Roman" pitchFamily="18" charset="0"/>
              </a:rPr>
              <a:t> 0 yang </a:t>
            </a:r>
            <a:r>
              <a:rPr lang="en-US" sz="3000" dirty="0" err="1" smtClean="0">
                <a:latin typeface="Times New Roman" pitchFamily="18" charset="0"/>
                <a:cs typeface="Times New Roman" pitchFamily="18" charset="0"/>
              </a:rPr>
              <a:t>dilewatkan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kanal</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untuk</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mencapai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penerima</a:t>
            </a:r>
            <a:r>
              <a:rPr lang="en-US" sz="3000" dirty="0" smtClean="0">
                <a:latin typeface="Times New Roman" pitchFamily="18" charset="0"/>
                <a:cs typeface="Times New Roman" pitchFamily="18" charset="0"/>
              </a:rPr>
              <a:t>.</a:t>
            </a:r>
          </a:p>
          <a:p>
            <a:pPr algn="just"/>
            <a:r>
              <a:rPr lang="en-US" sz="3000" dirty="0" err="1" smtClean="0">
                <a:latin typeface="Times New Roman" pitchFamily="18" charset="0"/>
                <a:cs typeface="Times New Roman" pitchFamily="18" charset="0"/>
              </a:rPr>
              <a:t>Kanal</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itu</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dapat</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mengakibatkan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terjadinya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kesalahan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pengiriman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Misalnya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pengiriman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sinyal</a:t>
            </a:r>
            <a:r>
              <a:rPr lang="en-US" sz="3000" dirty="0" smtClean="0">
                <a:latin typeface="Times New Roman" pitchFamily="18" charset="0"/>
                <a:cs typeface="Times New Roman" pitchFamily="18" charset="0"/>
              </a:rPr>
              <a:t> 1, </a:t>
            </a:r>
            <a:r>
              <a:rPr lang="en-US" sz="3000" dirty="0" err="1" smtClean="0">
                <a:latin typeface="Times New Roman" pitchFamily="18" charset="0"/>
                <a:cs typeface="Times New Roman" pitchFamily="18" charset="0"/>
              </a:rPr>
              <a:t>ternyata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disisi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penerima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menerima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sinyal</a:t>
            </a:r>
            <a:r>
              <a:rPr lang="en-US" sz="3000" dirty="0" smtClean="0">
                <a:latin typeface="Times New Roman" pitchFamily="18" charset="0"/>
                <a:cs typeface="Times New Roman" pitchFamily="18" charset="0"/>
              </a:rPr>
              <a:t> 0 (</a:t>
            </a:r>
            <a:r>
              <a:rPr lang="en-US" sz="3000" dirty="0" err="1" smtClean="0">
                <a:latin typeface="Times New Roman" pitchFamily="18" charset="0"/>
                <a:cs typeface="Times New Roman" pitchFamily="18" charset="0"/>
              </a:rPr>
              <a:t>merupakan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kesalahan</a:t>
            </a:r>
            <a:r>
              <a:rPr lang="en-US" sz="3000" dirty="0" smtClean="0">
                <a:latin typeface="Times New Roman" pitchFamily="18" charset="0"/>
                <a:cs typeface="Times New Roman" pitchFamily="18" charset="0"/>
              </a:rPr>
              <a:t>).</a:t>
            </a:r>
          </a:p>
          <a:p>
            <a:pPr algn="just"/>
            <a:endParaRPr lang="en-US" sz="3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3000" dirty="0" err="1" smtClean="0">
                <a:latin typeface="Times New Roman" pitchFamily="18" charset="0"/>
                <a:cs typeface="Times New Roman" pitchFamily="18" charset="0"/>
              </a:rPr>
              <a:t>Oleh</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karena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itu</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ruang</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sampel</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berdasarkan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kejadian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komunikasi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ini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hanya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mempunyai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dua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elemen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yaitu</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sinyal</a:t>
            </a:r>
            <a:r>
              <a:rPr lang="en-US" sz="3000" dirty="0" smtClean="0">
                <a:latin typeface="Times New Roman" pitchFamily="18" charset="0"/>
                <a:cs typeface="Times New Roman" pitchFamily="18" charset="0"/>
              </a:rPr>
              <a:t> 1 </a:t>
            </a:r>
            <a:r>
              <a:rPr lang="en-US" sz="3000" dirty="0" err="1" smtClean="0">
                <a:latin typeface="Times New Roman" pitchFamily="18" charset="0"/>
                <a:cs typeface="Times New Roman" pitchFamily="18" charset="0"/>
              </a:rPr>
              <a:t>dan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sinyal</a:t>
            </a:r>
            <a:r>
              <a:rPr lang="en-US" sz="3000" dirty="0" smtClean="0">
                <a:latin typeface="Times New Roman" pitchFamily="18" charset="0"/>
                <a:cs typeface="Times New Roman" pitchFamily="18" charset="0"/>
              </a:rPr>
              <a:t> 0</a:t>
            </a:r>
          </a:p>
          <a:p>
            <a:pPr algn="just"/>
            <a:r>
              <a:rPr lang="en-US" sz="3000" dirty="0" err="1" smtClean="0">
                <a:latin typeface="Times New Roman" pitchFamily="18" charset="0"/>
                <a:cs typeface="Times New Roman" pitchFamily="18" charset="0"/>
              </a:rPr>
              <a:t>Misalnya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himpunan</a:t>
            </a:r>
            <a:r>
              <a:rPr lang="en-US" sz="3000" dirty="0" smtClean="0">
                <a:latin typeface="Times New Roman" pitchFamily="18" charset="0"/>
                <a:cs typeface="Times New Roman" pitchFamily="18" charset="0"/>
              </a:rPr>
              <a:t> B</a:t>
            </a:r>
            <a:r>
              <a:rPr lang="en-US" sz="3000" baseline="-25000" dirty="0" smtClean="0">
                <a:latin typeface="Times New Roman" pitchFamily="18" charset="0"/>
                <a:cs typeface="Times New Roman" pitchFamily="18" charset="0"/>
              </a:rPr>
              <a:t> </a:t>
            </a:r>
            <a:r>
              <a:rPr lang="en-US" sz="3000" baseline="-25000" dirty="0" err="1" smtClean="0">
                <a:latin typeface="Times New Roman" pitchFamily="18" charset="0"/>
                <a:cs typeface="Times New Roman" pitchFamily="18" charset="0"/>
              </a:rPr>
              <a:t>i</a:t>
            </a:r>
            <a:r>
              <a:rPr lang="en-US" sz="3000" dirty="0" smtClean="0">
                <a:latin typeface="Times New Roman" pitchFamily="18" charset="0"/>
                <a:cs typeface="Times New Roman" pitchFamily="18" charset="0"/>
              </a:rPr>
              <a:t> , </a:t>
            </a:r>
            <a:r>
              <a:rPr lang="en-US" sz="3000" i="1" dirty="0" err="1" smtClean="0">
                <a:latin typeface="Times New Roman" pitchFamily="18" charset="0"/>
                <a:cs typeface="Times New Roman" pitchFamily="18" charset="0"/>
              </a:rPr>
              <a:t>i</a:t>
            </a:r>
            <a:r>
              <a:rPr lang="en-US" sz="3000" i="1" dirty="0" smtClean="0">
                <a:latin typeface="Times New Roman" pitchFamily="18" charset="0"/>
                <a:cs typeface="Times New Roman" pitchFamily="18" charset="0"/>
              </a:rPr>
              <a:t>=1,2</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menyatakan</a:t>
            </a:r>
            <a:r>
              <a:rPr lang="en-US" sz="3000" dirty="0" smtClean="0">
                <a:latin typeface="Times New Roman" pitchFamily="18" charset="0"/>
                <a:cs typeface="Times New Roman" pitchFamily="18" charset="0"/>
              </a:rPr>
              <a:t> event (</a:t>
            </a:r>
            <a:r>
              <a:rPr lang="en-US" sz="3000" dirty="0" err="1" smtClean="0">
                <a:latin typeface="Times New Roman" pitchFamily="18" charset="0"/>
                <a:cs typeface="Times New Roman" pitchFamily="18" charset="0"/>
              </a:rPr>
              <a:t>kejadian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munculnya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simbol</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sinyal</a:t>
            </a:r>
            <a:r>
              <a:rPr lang="en-US" sz="3000" dirty="0" smtClean="0">
                <a:latin typeface="Times New Roman" pitchFamily="18" charset="0"/>
                <a:cs typeface="Times New Roman" pitchFamily="18" charset="0"/>
              </a:rPr>
              <a:t> 1 </a:t>
            </a:r>
            <a:r>
              <a:rPr lang="en-US" sz="3000" dirty="0" err="1" smtClean="0">
                <a:latin typeface="Times New Roman" pitchFamily="18" charset="0"/>
                <a:cs typeface="Times New Roman" pitchFamily="18" charset="0"/>
              </a:rPr>
              <a:t>pada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sisi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pemancar</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Sedangkan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himpunan</a:t>
            </a:r>
            <a:r>
              <a:rPr lang="en-US" sz="3000" dirty="0" smtClean="0">
                <a:latin typeface="Times New Roman" pitchFamily="18" charset="0"/>
                <a:cs typeface="Times New Roman" pitchFamily="18" charset="0"/>
              </a:rPr>
              <a:t> A</a:t>
            </a:r>
            <a:r>
              <a:rPr lang="en-US" sz="3000" baseline="-25000" dirty="0" smtClean="0">
                <a:latin typeface="Times New Roman" pitchFamily="18" charset="0"/>
                <a:cs typeface="Times New Roman" pitchFamily="18" charset="0"/>
              </a:rPr>
              <a:t>i</a:t>
            </a:r>
            <a:r>
              <a:rPr lang="en-US" sz="3000" dirty="0" smtClean="0">
                <a:latin typeface="Times New Roman" pitchFamily="18" charset="0"/>
                <a:cs typeface="Times New Roman" pitchFamily="18" charset="0"/>
              </a:rPr>
              <a:t> , </a:t>
            </a:r>
            <a:r>
              <a:rPr lang="en-US" sz="3000" i="1" dirty="0" err="1" smtClean="0">
                <a:latin typeface="Times New Roman" pitchFamily="18" charset="0"/>
                <a:cs typeface="Times New Roman" pitchFamily="18" charset="0"/>
              </a:rPr>
              <a:t>i</a:t>
            </a:r>
            <a:r>
              <a:rPr lang="en-US" sz="3000" i="1" dirty="0" smtClean="0">
                <a:latin typeface="Times New Roman" pitchFamily="18" charset="0"/>
                <a:cs typeface="Times New Roman" pitchFamily="18" charset="0"/>
              </a:rPr>
              <a:t> = 1,2</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menyatakan</a:t>
            </a:r>
            <a:r>
              <a:rPr lang="en-US" sz="3000" dirty="0" smtClean="0">
                <a:latin typeface="Times New Roman" pitchFamily="18" charset="0"/>
                <a:cs typeface="Times New Roman" pitchFamily="18" charset="0"/>
              </a:rPr>
              <a:t> event </a:t>
            </a:r>
            <a:r>
              <a:rPr lang="en-US" sz="3000" dirty="0" err="1" smtClean="0">
                <a:latin typeface="Times New Roman" pitchFamily="18" charset="0"/>
                <a:cs typeface="Times New Roman" pitchFamily="18" charset="0"/>
              </a:rPr>
              <a:t>munculnya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sinyal</a:t>
            </a:r>
            <a:r>
              <a:rPr lang="en-US" sz="3000" dirty="0" smtClean="0">
                <a:latin typeface="Times New Roman" pitchFamily="18" charset="0"/>
                <a:cs typeface="Times New Roman" pitchFamily="18" charset="0"/>
              </a:rPr>
              <a:t> 1 </a:t>
            </a:r>
            <a:r>
              <a:rPr lang="en-US" sz="3000" dirty="0" err="1" smtClean="0">
                <a:latin typeface="Times New Roman" pitchFamily="18" charset="0"/>
                <a:cs typeface="Times New Roman" pitchFamily="18" charset="0"/>
              </a:rPr>
              <a:t>pada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sisi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penerima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sesudah</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melewati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kanal</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dan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sinyal</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nilai</a:t>
            </a:r>
            <a:r>
              <a:rPr lang="en-US" sz="3000" dirty="0" smtClean="0">
                <a:latin typeface="Times New Roman" pitchFamily="18" charset="0"/>
                <a:cs typeface="Times New Roman" pitchFamily="18" charset="0"/>
              </a:rPr>
              <a:t> 0 </a:t>
            </a:r>
            <a:r>
              <a:rPr lang="en-US" sz="3000" dirty="0" err="1" smtClean="0">
                <a:latin typeface="Times New Roman" pitchFamily="18" charset="0"/>
                <a:cs typeface="Times New Roman" pitchFamily="18" charset="0"/>
              </a:rPr>
              <a:t>pada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sisi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penerima</a:t>
            </a:r>
            <a:r>
              <a:rPr lang="en-US" sz="3000" dirty="0" smtClean="0">
                <a:latin typeface="Times New Roman" pitchFamily="18" charset="0"/>
                <a:cs typeface="Times New Roman" pitchFamily="18" charset="0"/>
              </a:rPr>
              <a:t>.</a:t>
            </a:r>
          </a:p>
          <a:p>
            <a:pPr algn="just"/>
            <a:r>
              <a:rPr lang="en-US" sz="3000" dirty="0" err="1" smtClean="0">
                <a:latin typeface="Times New Roman" pitchFamily="18" charset="0"/>
                <a:cs typeface="Times New Roman" pitchFamily="18" charset="0"/>
              </a:rPr>
              <a:t>Kalau</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probabilitas</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munculnya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sinyal</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nilai</a:t>
            </a:r>
            <a:r>
              <a:rPr lang="en-US" sz="3000" dirty="0" smtClean="0">
                <a:latin typeface="Times New Roman" pitchFamily="18" charset="0"/>
                <a:cs typeface="Times New Roman" pitchFamily="18" charset="0"/>
              </a:rPr>
              <a:t> 1 </a:t>
            </a:r>
            <a:r>
              <a:rPr lang="en-US" sz="3000" dirty="0" err="1" smtClean="0">
                <a:latin typeface="Times New Roman" pitchFamily="18" charset="0"/>
                <a:cs typeface="Times New Roman" pitchFamily="18" charset="0"/>
              </a:rPr>
              <a:t>dan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nilai</a:t>
            </a:r>
            <a:r>
              <a:rPr lang="en-US" sz="3000" dirty="0" smtClean="0">
                <a:latin typeface="Times New Roman" pitchFamily="18" charset="0"/>
                <a:cs typeface="Times New Roman" pitchFamily="18" charset="0"/>
              </a:rPr>
              <a:t> 0 </a:t>
            </a:r>
            <a:r>
              <a:rPr lang="en-US" sz="3000" dirty="0" err="1" smtClean="0">
                <a:latin typeface="Times New Roman" pitchFamily="18" charset="0"/>
                <a:cs typeface="Times New Roman" pitchFamily="18" charset="0"/>
              </a:rPr>
              <a:t>dianggap</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memiliki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probabilitas</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berikut</a:t>
            </a:r>
            <a:r>
              <a:rPr lang="en-US" sz="3000" dirty="0" smtClean="0">
                <a:latin typeface="Times New Roman" pitchFamily="18" charset="0"/>
                <a:cs typeface="Times New Roman" pitchFamily="18" charset="0"/>
              </a:rPr>
              <a:t>:</a:t>
            </a:r>
          </a:p>
        </p:txBody>
      </p:sp>
      <p:graphicFrame>
        <p:nvGraphicFramePr>
          <p:cNvPr id="20482" name="Object 2"/>
          <p:cNvGraphicFramePr>
            <a:graphicFrameLocks noChangeAspect="1"/>
          </p:cNvGraphicFramePr>
          <p:nvPr/>
        </p:nvGraphicFramePr>
        <p:xfrm>
          <a:off x="1830387" y="5989638"/>
          <a:ext cx="5108777" cy="563562"/>
        </p:xfrm>
        <a:graphic>
          <a:graphicData uri="http://schemas.openxmlformats.org/presentationml/2006/ole">
            <p:oleObj spid="_x0000_s13314" name="Equation" r:id="rId3" imgW="2070100" imgH="215900" progId="Equation.3">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buNone/>
            </a:pP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Probabilitas</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bersyarat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menggambarkan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pengaruh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kanal</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ketika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sinyal-sinyal</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itu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ditransferkan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Sinyal</a:t>
            </a:r>
            <a:r>
              <a:rPr lang="en-US" sz="3200" dirty="0" smtClean="0">
                <a:latin typeface="Times New Roman" pitchFamily="18" charset="0"/>
                <a:cs typeface="Times New Roman" pitchFamily="18" charset="0"/>
              </a:rPr>
              <a:t> 1 yang </a:t>
            </a:r>
            <a:r>
              <a:rPr lang="en-US" sz="3200" dirty="0" err="1" smtClean="0">
                <a:latin typeface="Times New Roman" pitchFamily="18" charset="0"/>
                <a:cs typeface="Times New Roman" pitchFamily="18" charset="0"/>
              </a:rPr>
              <a:t>dikirimkan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diterima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sebagai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sinyal</a:t>
            </a:r>
            <a:r>
              <a:rPr lang="en-US" sz="3200" dirty="0" smtClean="0">
                <a:latin typeface="Times New Roman" pitchFamily="18" charset="0"/>
                <a:cs typeface="Times New Roman" pitchFamily="18" charset="0"/>
              </a:rPr>
              <a:t> 1 </a:t>
            </a:r>
            <a:r>
              <a:rPr lang="en-US" sz="3200" dirty="0" err="1" smtClean="0">
                <a:latin typeface="Times New Roman" pitchFamily="18" charset="0"/>
                <a:cs typeface="Times New Roman" pitchFamily="18" charset="0"/>
              </a:rPr>
              <a:t>dengan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probabilitas</a:t>
            </a:r>
            <a:r>
              <a:rPr lang="en-US" sz="3200" dirty="0" smtClean="0">
                <a:latin typeface="Times New Roman" pitchFamily="18" charset="0"/>
                <a:cs typeface="Times New Roman" pitchFamily="18" charset="0"/>
              </a:rPr>
              <a:t> 0,9.</a:t>
            </a:r>
            <a:endParaRPr lang="en-US" sz="3200" dirty="0">
              <a:latin typeface="Times New Roman" pitchFamily="18" charset="0"/>
              <a:cs typeface="Times New Roman" pitchFamily="18" charset="0"/>
            </a:endParaRPr>
          </a:p>
        </p:txBody>
      </p:sp>
      <p:graphicFrame>
        <p:nvGraphicFramePr>
          <p:cNvPr id="21506" name="Object 2"/>
          <p:cNvGraphicFramePr>
            <a:graphicFrameLocks noChangeAspect="1"/>
          </p:cNvGraphicFramePr>
          <p:nvPr/>
        </p:nvGraphicFramePr>
        <p:xfrm>
          <a:off x="2728331" y="2971800"/>
          <a:ext cx="3672469" cy="1219200"/>
        </p:xfrm>
        <a:graphic>
          <a:graphicData uri="http://schemas.openxmlformats.org/presentationml/2006/ole">
            <p:oleObj spid="_x0000_s14338" name="Equation" r:id="rId3" imgW="990600" imgH="457200" progId="Equation.3">
              <p:embed/>
            </p:oleObj>
          </a:graphicData>
        </a:graphic>
      </p:graphicFrame>
      <p:sp>
        <p:nvSpPr>
          <p:cNvPr id="5" name="Content Placeholder 2"/>
          <p:cNvSpPr txBox="1">
            <a:spLocks/>
          </p:cNvSpPr>
          <p:nvPr/>
        </p:nvSpPr>
        <p:spPr>
          <a:xfrm>
            <a:off x="0" y="4343400"/>
            <a:ext cx="8915400" cy="609600"/>
          </a:xfrm>
          <a:prstGeom prst="rect">
            <a:avLst/>
          </a:prstGeom>
        </p:spPr>
        <p:txBody>
          <a:bodyPr vert="horz">
            <a:normAutofit/>
          </a:bodyPr>
          <a:lstStyle/>
          <a:p>
            <a:pPr marL="365760" marR="0" lvl="0" indent="-256032" algn="just" defTabSz="914400" rtl="0" eaLnBrk="1" fontAlgn="auto" latinLnBrk="0" hangingPunct="1">
              <a:lnSpc>
                <a:spcPct val="100000"/>
              </a:lnSpc>
              <a:spcBef>
                <a:spcPts val="300"/>
              </a:spcBef>
              <a:spcAft>
                <a:spcPts val="0"/>
              </a:spcAft>
              <a:buClr>
                <a:schemeClr val="accent3"/>
              </a:buClr>
              <a:buSzTx/>
              <a:buFont typeface="Georgia"/>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Sedangkan</a:t>
            </a:r>
            <a:r>
              <a:rPr kumimoji="0" lang="en-US" sz="32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en-US" sz="3200" b="0" i="0" u="none" strike="noStrike" kern="1200" cap="none" spc="0" normalizeH="0" noProof="0" dirty="0" err="1" smtClean="0">
                <a:ln>
                  <a:noFill/>
                </a:ln>
                <a:solidFill>
                  <a:schemeClr val="tx1"/>
                </a:solidFill>
                <a:effectLst/>
                <a:uLnTx/>
                <a:uFillTx/>
                <a:latin typeface="Times New Roman" pitchFamily="18" charset="0"/>
                <a:ea typeface="+mn-ea"/>
                <a:cs typeface="Times New Roman" pitchFamily="18" charset="0"/>
              </a:rPr>
              <a:t>Simbol</a:t>
            </a:r>
            <a:r>
              <a:rPr kumimoji="0" lang="en-US" sz="32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en-US" sz="3200" b="0" i="0" u="none" strike="noStrike" kern="1200" cap="none" spc="0" normalizeH="0" noProof="0" dirty="0" err="1" smtClean="0">
                <a:ln>
                  <a:noFill/>
                </a:ln>
                <a:solidFill>
                  <a:schemeClr val="tx1"/>
                </a:solidFill>
                <a:effectLst/>
                <a:uLnTx/>
                <a:uFillTx/>
                <a:latin typeface="Times New Roman" pitchFamily="18" charset="0"/>
                <a:ea typeface="+mn-ea"/>
                <a:cs typeface="Times New Roman" pitchFamily="18" charset="0"/>
              </a:rPr>
              <a:t>dengan</a:t>
            </a:r>
            <a:r>
              <a:rPr kumimoji="0" lang="en-US" sz="32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a:t>
            </a:r>
            <a:r>
              <a:rPr kumimoji="0" lang="en-US" sz="3200" b="0" i="0" u="none" strike="noStrike" kern="1200" cap="none" spc="0" normalizeH="0" noProof="0" dirty="0" err="1" smtClean="0">
                <a:ln>
                  <a:noFill/>
                </a:ln>
                <a:solidFill>
                  <a:schemeClr val="tx1"/>
                </a:solidFill>
                <a:effectLst/>
                <a:uLnTx/>
                <a:uFillTx/>
                <a:latin typeface="Times New Roman" pitchFamily="18" charset="0"/>
                <a:ea typeface="+mn-ea"/>
                <a:cs typeface="Times New Roman" pitchFamily="18" charset="0"/>
              </a:rPr>
              <a:t>nilai</a:t>
            </a:r>
            <a:r>
              <a:rPr kumimoji="0" lang="en-US" sz="32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 0 </a:t>
            </a:r>
            <a:r>
              <a:rPr kumimoji="0" lang="en-US" sz="3200" b="0" i="0" u="none" strike="noStrike" kern="1200" cap="none" spc="0" normalizeH="0" noProof="0" dirty="0" err="1" smtClean="0">
                <a:ln>
                  <a:noFill/>
                </a:ln>
                <a:solidFill>
                  <a:schemeClr val="tx1"/>
                </a:solidFill>
                <a:effectLst/>
                <a:uLnTx/>
                <a:uFillTx/>
                <a:latin typeface="Times New Roman" pitchFamily="18" charset="0"/>
                <a:ea typeface="+mn-ea"/>
                <a:cs typeface="Times New Roman" pitchFamily="18" charset="0"/>
              </a:rPr>
              <a:t>adalah</a:t>
            </a:r>
            <a:r>
              <a:rPr kumimoji="0" lang="en-US" sz="3200" b="0" i="0" u="none" strike="noStrike" kern="1200" cap="none" spc="0" normalizeH="0" noProof="0" dirty="0" smtClean="0">
                <a:ln>
                  <a:noFill/>
                </a:ln>
                <a:solidFill>
                  <a:schemeClr val="tx1"/>
                </a:solidFill>
                <a:effectLst/>
                <a:uLnTx/>
                <a:uFillTx/>
                <a:latin typeface="Times New Roman" pitchFamily="18" charset="0"/>
                <a:ea typeface="+mn-ea"/>
                <a:cs typeface="Times New Roman" pitchFamily="18" charset="0"/>
              </a:rPr>
              <a:t>:</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graphicFrame>
        <p:nvGraphicFramePr>
          <p:cNvPr id="21507" name="Object 3"/>
          <p:cNvGraphicFramePr>
            <a:graphicFrameLocks noChangeAspect="1"/>
          </p:cNvGraphicFramePr>
          <p:nvPr/>
        </p:nvGraphicFramePr>
        <p:xfrm>
          <a:off x="2861733" y="5105400"/>
          <a:ext cx="3767667" cy="1219200"/>
        </p:xfrm>
        <a:graphic>
          <a:graphicData uri="http://schemas.openxmlformats.org/presentationml/2006/ole">
            <p:oleObj spid="_x0000_s14339" name="Equation" r:id="rId4" imgW="1016000" imgH="457200" progId="Equation.3">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smtClean="0"/>
              <a:t>DIAGRAM BINARY SYMMETRIC COMMUNICATION SYSTEM</a:t>
            </a:r>
            <a:endParaRPr lang="en-US" sz="2600" b="1" dirty="0"/>
          </a:p>
        </p:txBody>
      </p:sp>
      <p:sp>
        <p:nvSpPr>
          <p:cNvPr id="4" name="Content Placeholder 3"/>
          <p:cNvSpPr>
            <a:spLocks noGrp="1"/>
          </p:cNvSpPr>
          <p:nvPr>
            <p:ph idx="1"/>
          </p:nvPr>
        </p:nvSpPr>
        <p:spPr/>
        <p:txBody>
          <a:bodyPr/>
          <a:lstStyle/>
          <a:p>
            <a:endParaRPr lang="en-US"/>
          </a:p>
        </p:txBody>
      </p:sp>
      <p:pic>
        <p:nvPicPr>
          <p:cNvPr id="28673" name="Picture 1"/>
          <p:cNvPicPr>
            <a:picLocks noChangeAspect="1" noChangeArrowheads="1"/>
          </p:cNvPicPr>
          <p:nvPr/>
        </p:nvPicPr>
        <p:blipFill>
          <a:blip r:embed="rId2" cstate="print"/>
          <a:srcRect/>
          <a:stretch>
            <a:fillRect/>
          </a:stretch>
        </p:blipFill>
        <p:spPr bwMode="auto">
          <a:xfrm>
            <a:off x="381000" y="1295400"/>
            <a:ext cx="8534400" cy="540486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t>CARILAH</a:t>
            </a:r>
            <a:endParaRPr lang="en-US" sz="6000" b="1" dirty="0"/>
          </a:p>
        </p:txBody>
      </p:sp>
      <p:sp>
        <p:nvSpPr>
          <p:cNvPr id="3" name="Content Placeholder 2"/>
          <p:cNvSpPr>
            <a:spLocks noGrp="1"/>
          </p:cNvSpPr>
          <p:nvPr>
            <p:ph idx="1"/>
          </p:nvPr>
        </p:nvSpPr>
        <p:spPr/>
        <p:txBody>
          <a:bodyPr>
            <a:noAutofit/>
          </a:bodyPr>
          <a:lstStyle/>
          <a:p>
            <a:pPr marL="624078" indent="-514350" algn="just">
              <a:buFont typeface="+mj-lt"/>
              <a:buAutoNum type="arabicPeriod"/>
            </a:pPr>
            <a:r>
              <a:rPr lang="en-US" sz="3200" dirty="0" err="1" smtClean="0"/>
              <a:t>Probabilitas</a:t>
            </a:r>
            <a:r>
              <a:rPr lang="en-US" sz="3200" dirty="0" smtClean="0"/>
              <a:t> </a:t>
            </a:r>
            <a:r>
              <a:rPr lang="en-US" sz="3200" dirty="0" err="1" smtClean="0"/>
              <a:t>sinyal</a:t>
            </a:r>
            <a:r>
              <a:rPr lang="en-US" sz="3200" dirty="0" smtClean="0"/>
              <a:t> </a:t>
            </a:r>
            <a:r>
              <a:rPr lang="en-US" sz="3200" dirty="0" err="1" smtClean="0"/>
              <a:t>dengan</a:t>
            </a:r>
            <a:r>
              <a:rPr lang="en-US" sz="3200" dirty="0" smtClean="0"/>
              <a:t> </a:t>
            </a:r>
            <a:r>
              <a:rPr lang="en-US" sz="3200" dirty="0" err="1" smtClean="0"/>
              <a:t>syarat</a:t>
            </a:r>
            <a:r>
              <a:rPr lang="en-US" sz="3200" dirty="0" smtClean="0"/>
              <a:t> yang </a:t>
            </a:r>
            <a:r>
              <a:rPr lang="en-US" sz="3200" dirty="0" err="1" smtClean="0"/>
              <a:t>dikirimkan</a:t>
            </a:r>
            <a:r>
              <a:rPr lang="en-US" sz="3200" dirty="0" smtClean="0"/>
              <a:t> </a:t>
            </a:r>
            <a:r>
              <a:rPr lang="en-US" sz="3200" b="1" dirty="0" err="1" smtClean="0"/>
              <a:t>benar</a:t>
            </a:r>
            <a:r>
              <a:rPr lang="en-US" sz="3200" dirty="0" smtClean="0"/>
              <a:t>  </a:t>
            </a:r>
            <a:r>
              <a:rPr lang="en-US" sz="3200" dirty="0" err="1" smtClean="0"/>
              <a:t>pada</a:t>
            </a:r>
            <a:r>
              <a:rPr lang="en-US" sz="3200" dirty="0" smtClean="0"/>
              <a:t> </a:t>
            </a:r>
            <a:r>
              <a:rPr lang="en-US" sz="3200" dirty="0" err="1" smtClean="0"/>
              <a:t>sisi</a:t>
            </a:r>
            <a:r>
              <a:rPr lang="en-US" sz="3200" dirty="0" smtClean="0"/>
              <a:t> </a:t>
            </a:r>
            <a:r>
              <a:rPr lang="en-US" sz="3200" dirty="0" err="1" smtClean="0"/>
              <a:t>penerima</a:t>
            </a:r>
            <a:r>
              <a:rPr lang="en-US" sz="3200" dirty="0" smtClean="0"/>
              <a:t> A1 </a:t>
            </a:r>
            <a:r>
              <a:rPr lang="en-US" sz="3200" dirty="0" err="1" smtClean="0"/>
              <a:t>dan</a:t>
            </a:r>
            <a:r>
              <a:rPr lang="en-US" sz="3200" dirty="0" smtClean="0"/>
              <a:t> A2 </a:t>
            </a:r>
            <a:r>
              <a:rPr lang="en-US" sz="3200" dirty="0" err="1" smtClean="0"/>
              <a:t>dengan</a:t>
            </a:r>
            <a:r>
              <a:rPr lang="en-US" sz="3200" dirty="0" smtClean="0"/>
              <a:t> </a:t>
            </a:r>
            <a:r>
              <a:rPr lang="en-US" sz="3200" dirty="0" err="1" smtClean="0"/>
              <a:t>menggunakan</a:t>
            </a:r>
            <a:r>
              <a:rPr lang="en-US" sz="3200" dirty="0" smtClean="0"/>
              <a:t> </a:t>
            </a:r>
            <a:r>
              <a:rPr lang="en-US" sz="3200" dirty="0" err="1" smtClean="0"/>
              <a:t>teorema</a:t>
            </a:r>
            <a:r>
              <a:rPr lang="en-US" sz="3200" dirty="0" smtClean="0"/>
              <a:t> </a:t>
            </a:r>
            <a:r>
              <a:rPr lang="en-US" sz="3200" dirty="0" err="1" smtClean="0"/>
              <a:t>bayes</a:t>
            </a:r>
            <a:endParaRPr lang="en-US" sz="3200" baseline="-25000" dirty="0" smtClean="0"/>
          </a:p>
          <a:p>
            <a:pPr marL="624078" indent="-514350" algn="just">
              <a:buFont typeface="+mj-lt"/>
              <a:buAutoNum type="arabicPeriod"/>
            </a:pPr>
            <a:r>
              <a:rPr lang="en-US" sz="3200" dirty="0" err="1" smtClean="0"/>
              <a:t>Probabilitas</a:t>
            </a:r>
            <a:r>
              <a:rPr lang="en-US" sz="3200" dirty="0" smtClean="0"/>
              <a:t> </a:t>
            </a:r>
            <a:r>
              <a:rPr lang="en-US" sz="3200" dirty="0" err="1" smtClean="0"/>
              <a:t>sinyal</a:t>
            </a:r>
            <a:r>
              <a:rPr lang="en-US" sz="3200" dirty="0" smtClean="0"/>
              <a:t> </a:t>
            </a:r>
            <a:r>
              <a:rPr lang="en-US" sz="3200" dirty="0" err="1" smtClean="0"/>
              <a:t>dengan</a:t>
            </a:r>
            <a:r>
              <a:rPr lang="en-US" sz="3200" dirty="0" smtClean="0"/>
              <a:t> </a:t>
            </a:r>
            <a:r>
              <a:rPr lang="en-US" sz="3200" dirty="0" err="1" smtClean="0"/>
              <a:t>syarat</a:t>
            </a:r>
            <a:r>
              <a:rPr lang="en-US" sz="3200" dirty="0" smtClean="0"/>
              <a:t> yang </a:t>
            </a:r>
            <a:r>
              <a:rPr lang="en-US" sz="3200" dirty="0" err="1" smtClean="0"/>
              <a:t>dikirimkan</a:t>
            </a:r>
            <a:r>
              <a:rPr lang="en-US" sz="3200" dirty="0" smtClean="0"/>
              <a:t> </a:t>
            </a:r>
            <a:r>
              <a:rPr lang="en-US" sz="3200" b="1" dirty="0" err="1" smtClean="0"/>
              <a:t>salah</a:t>
            </a:r>
            <a:r>
              <a:rPr lang="en-US" sz="3200" dirty="0" smtClean="0"/>
              <a:t>  </a:t>
            </a:r>
            <a:r>
              <a:rPr lang="en-US" sz="3200" dirty="0" err="1" smtClean="0"/>
              <a:t>pada</a:t>
            </a:r>
            <a:r>
              <a:rPr lang="en-US" sz="3200" dirty="0" smtClean="0"/>
              <a:t> </a:t>
            </a:r>
            <a:r>
              <a:rPr lang="en-US" sz="3200" dirty="0" err="1" smtClean="0"/>
              <a:t>sisi</a:t>
            </a:r>
            <a:r>
              <a:rPr lang="en-US" sz="3200" dirty="0" smtClean="0"/>
              <a:t> </a:t>
            </a:r>
            <a:r>
              <a:rPr lang="en-US" sz="3200" dirty="0" err="1" smtClean="0"/>
              <a:t>penerima</a:t>
            </a:r>
            <a:r>
              <a:rPr lang="en-US" sz="3200" dirty="0" smtClean="0"/>
              <a:t> A1 </a:t>
            </a:r>
            <a:r>
              <a:rPr lang="en-US" sz="3200" dirty="0" err="1" smtClean="0"/>
              <a:t>dan</a:t>
            </a:r>
            <a:r>
              <a:rPr lang="en-US" sz="3200" dirty="0" smtClean="0"/>
              <a:t> A2 </a:t>
            </a:r>
            <a:r>
              <a:rPr lang="en-US" sz="3200" dirty="0" err="1" smtClean="0"/>
              <a:t>dengan</a:t>
            </a:r>
            <a:r>
              <a:rPr lang="en-US" sz="3200" dirty="0" smtClean="0"/>
              <a:t> </a:t>
            </a:r>
            <a:r>
              <a:rPr lang="en-US" sz="3200" dirty="0" err="1" smtClean="0"/>
              <a:t>menggunakan</a:t>
            </a:r>
            <a:r>
              <a:rPr lang="en-US" sz="3200" dirty="0" smtClean="0"/>
              <a:t> </a:t>
            </a:r>
            <a:r>
              <a:rPr lang="en-US" sz="3200" dirty="0" err="1" smtClean="0"/>
              <a:t>teorema</a:t>
            </a:r>
            <a:r>
              <a:rPr lang="en-US" sz="3200" dirty="0" smtClean="0"/>
              <a:t> </a:t>
            </a:r>
            <a:r>
              <a:rPr lang="en-US" sz="3200" dirty="0" err="1" smtClean="0"/>
              <a:t>bayes</a:t>
            </a:r>
            <a:endParaRPr lang="en-US" sz="3200" baseline="-250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sz="3000" dirty="0" err="1" smtClean="0">
                <a:latin typeface="Times New Roman" pitchFamily="18" charset="0"/>
                <a:cs typeface="Times New Roman" pitchFamily="18" charset="0"/>
              </a:rPr>
              <a:t>Jumlah</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probabilitas</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bersyarat</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kedua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kejadian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adalah</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berjumlah</a:t>
            </a:r>
            <a:r>
              <a:rPr lang="en-US" sz="3000" dirty="0" smtClean="0">
                <a:latin typeface="Times New Roman" pitchFamily="18" charset="0"/>
                <a:cs typeface="Times New Roman" pitchFamily="18" charset="0"/>
              </a:rPr>
              <a:t> 1</a:t>
            </a:r>
          </a:p>
          <a:p>
            <a:pPr>
              <a:buNone/>
            </a:pPr>
            <a:r>
              <a:rPr lang="en-US" dirty="0" smtClean="0">
                <a:latin typeface="Times New Roman" pitchFamily="18" charset="0"/>
                <a:cs typeface="Times New Roman" pitchFamily="18" charset="0"/>
              </a:rPr>
              <a:t>		P(A </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|B</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 P(A </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|B</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 1</a:t>
            </a:r>
          </a:p>
          <a:p>
            <a:pPr algn="just"/>
            <a:r>
              <a:rPr lang="en-US" sz="3000" dirty="0" err="1" smtClean="0">
                <a:latin typeface="Times New Roman" pitchFamily="18" charset="0"/>
                <a:cs typeface="Times New Roman" pitchFamily="18" charset="0"/>
              </a:rPr>
              <a:t>Jadi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probabilitas</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kejadian</a:t>
            </a:r>
            <a:r>
              <a:rPr lang="en-US" sz="3000" dirty="0" smtClean="0">
                <a:latin typeface="Times New Roman" pitchFamily="18" charset="0"/>
                <a:cs typeface="Times New Roman" pitchFamily="18" charset="0"/>
              </a:rPr>
              <a:t> A</a:t>
            </a:r>
            <a:r>
              <a:rPr lang="en-US" sz="3000" baseline="-25000" dirty="0" smtClean="0">
                <a:latin typeface="Times New Roman" pitchFamily="18" charset="0"/>
                <a:cs typeface="Times New Roman" pitchFamily="18" charset="0"/>
              </a:rPr>
              <a:t>1</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dan</a:t>
            </a:r>
            <a:r>
              <a:rPr lang="en-US" sz="3000" dirty="0" smtClean="0">
                <a:latin typeface="Times New Roman" pitchFamily="18" charset="0"/>
                <a:cs typeface="Times New Roman" pitchFamily="18" charset="0"/>
              </a:rPr>
              <a:t> A</a:t>
            </a:r>
            <a:r>
              <a:rPr lang="en-US" sz="3000" baseline="-25000" dirty="0" smtClean="0">
                <a:latin typeface="Times New Roman" pitchFamily="18" charset="0"/>
                <a:cs typeface="Times New Roman" pitchFamily="18" charset="0"/>
              </a:rPr>
              <a:t>2</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adalah</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sebagai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berikut</a:t>
            </a:r>
            <a:r>
              <a:rPr lang="en-US" dirty="0" smtClean="0">
                <a:latin typeface="Times New Roman" pitchFamily="18" charset="0"/>
                <a:cs typeface="Times New Roman" pitchFamily="18" charset="0"/>
              </a:rPr>
              <a:t>:</a:t>
            </a: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P(A </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P(A </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|B</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P(B </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P(A </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|B</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P(B </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 0,9(0,6) + 0,1(0,4) </a:t>
            </a:r>
          </a:p>
          <a:p>
            <a:pPr algn="just">
              <a:buNone/>
            </a:pPr>
            <a:r>
              <a:rPr lang="en-US" dirty="0" smtClean="0">
                <a:latin typeface="Times New Roman" pitchFamily="18" charset="0"/>
                <a:cs typeface="Times New Roman" pitchFamily="18" charset="0"/>
              </a:rPr>
              <a:t>			= 0,58</a:t>
            </a:r>
          </a:p>
          <a:p>
            <a:pPr algn="just">
              <a:buNone/>
            </a:pPr>
            <a:r>
              <a:rPr lang="en-US" dirty="0" smtClean="0">
                <a:latin typeface="Times New Roman" pitchFamily="18" charset="0"/>
                <a:cs typeface="Times New Roman" pitchFamily="18" charset="0"/>
              </a:rPr>
              <a:t>	 P(A </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P(A </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|B</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P(B </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P(A </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|B</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P(B </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 0,1(0,6) + 0,9(0,4) </a:t>
            </a:r>
          </a:p>
          <a:p>
            <a:pPr algn="just">
              <a:buNone/>
            </a:pPr>
            <a:r>
              <a:rPr lang="en-US" dirty="0" smtClean="0">
                <a:latin typeface="Times New Roman" pitchFamily="18" charset="0"/>
                <a:cs typeface="Times New Roman" pitchFamily="18" charset="0"/>
              </a:rPr>
              <a:t>			= 0,42</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3000" dirty="0" err="1" smtClean="0">
                <a:latin typeface="Times New Roman" pitchFamily="18" charset="0"/>
                <a:cs typeface="Times New Roman" pitchFamily="18" charset="0"/>
              </a:rPr>
              <a:t>Probabilitas</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kejadian</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pada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sisi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penerima</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benar</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setelah</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melewati</a:t>
            </a:r>
            <a:r>
              <a:rPr lang="en-US" sz="3000" dirty="0" smtClean="0">
                <a:latin typeface="Times New Roman" pitchFamily="18" charset="0"/>
                <a:cs typeface="Times New Roman" pitchFamily="18" charset="0"/>
              </a:rPr>
              <a:t> </a:t>
            </a:r>
            <a:r>
              <a:rPr lang="en-US" sz="3000" dirty="0" err="1" smtClean="0">
                <a:latin typeface="Times New Roman" pitchFamily="18" charset="0"/>
                <a:cs typeface="Times New Roman" pitchFamily="18" charset="0"/>
              </a:rPr>
              <a:t>kanal</a:t>
            </a:r>
            <a:endParaRPr lang="en-US" sz="3000" dirty="0">
              <a:latin typeface="Times New Roman" pitchFamily="18" charset="0"/>
              <a:cs typeface="Times New Roman" pitchFamily="18" charset="0"/>
            </a:endParaRPr>
          </a:p>
        </p:txBody>
      </p:sp>
      <p:sp>
        <p:nvSpPr>
          <p:cNvPr id="6" name="Content Placeholder 5"/>
          <p:cNvSpPr>
            <a:spLocks noGrp="1"/>
          </p:cNvSpPr>
          <p:nvPr>
            <p:ph idx="1"/>
          </p:nvPr>
        </p:nvSpPr>
        <p:spPr/>
        <p:txBody>
          <a:bodyPr/>
          <a:lstStyle/>
          <a:p>
            <a:endParaRPr lang="en-US"/>
          </a:p>
        </p:txBody>
      </p:sp>
      <p:graphicFrame>
        <p:nvGraphicFramePr>
          <p:cNvPr id="22530" name="Object 2"/>
          <p:cNvGraphicFramePr>
            <a:graphicFrameLocks noChangeAspect="1"/>
          </p:cNvGraphicFramePr>
          <p:nvPr/>
        </p:nvGraphicFramePr>
        <p:xfrm>
          <a:off x="572832" y="1625600"/>
          <a:ext cx="8494968" cy="1727200"/>
        </p:xfrm>
        <a:graphic>
          <a:graphicData uri="http://schemas.openxmlformats.org/presentationml/2006/ole">
            <p:oleObj spid="_x0000_s15362" name="Equation" r:id="rId3" imgW="3517900" imgH="889000" progId="Equation.3">
              <p:embed/>
            </p:oleObj>
          </a:graphicData>
        </a:graphic>
      </p:graphicFrame>
      <p:sp>
        <p:nvSpPr>
          <p:cNvPr id="4" name="Title 1"/>
          <p:cNvSpPr txBox="1">
            <a:spLocks/>
          </p:cNvSpPr>
          <p:nvPr/>
        </p:nvSpPr>
        <p:spPr>
          <a:xfrm>
            <a:off x="533400" y="3505200"/>
            <a:ext cx="8305800" cy="1143000"/>
          </a:xfrm>
          <a:prstGeom prst="rect">
            <a:avLst/>
          </a:prstGeom>
        </p:spPr>
        <p:txBody>
          <a:bodyPr vert="horz" anchor="ctr">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lang="en-US" sz="3000" dirty="0" err="1" smtClean="0">
                <a:solidFill>
                  <a:schemeClr val="tx2"/>
                </a:solidFill>
                <a:latin typeface="Times New Roman" pitchFamily="18" charset="0"/>
                <a:ea typeface="+mj-ea"/>
                <a:cs typeface="Times New Roman" pitchFamily="18" charset="0"/>
              </a:rPr>
              <a:t>Sedang</a:t>
            </a:r>
            <a:r>
              <a:rPr lang="en-US" sz="3000" dirty="0" smtClean="0">
                <a:solidFill>
                  <a:schemeClr val="tx2"/>
                </a:solidFill>
                <a:latin typeface="Times New Roman" pitchFamily="18" charset="0"/>
                <a:ea typeface="+mj-ea"/>
                <a:cs typeface="Times New Roman" pitchFamily="18" charset="0"/>
              </a:rPr>
              <a:t> </a:t>
            </a:r>
            <a:r>
              <a:rPr lang="en-US" sz="3000" dirty="0" err="1" smtClean="0">
                <a:solidFill>
                  <a:schemeClr val="tx2"/>
                </a:solidFill>
                <a:latin typeface="Times New Roman" pitchFamily="18" charset="0"/>
                <a:ea typeface="+mj-ea"/>
                <a:cs typeface="Times New Roman" pitchFamily="18" charset="0"/>
              </a:rPr>
              <a:t>probabilitas</a:t>
            </a:r>
            <a:r>
              <a:rPr lang="en-US" sz="3000" dirty="0" smtClean="0">
                <a:solidFill>
                  <a:schemeClr val="tx2"/>
                </a:solidFill>
                <a:latin typeface="Times New Roman" pitchFamily="18" charset="0"/>
                <a:ea typeface="+mj-ea"/>
                <a:cs typeface="Times New Roman" pitchFamily="18" charset="0"/>
              </a:rPr>
              <a:t> </a:t>
            </a:r>
            <a:r>
              <a:rPr lang="en-US" sz="3000" dirty="0" err="1" smtClean="0">
                <a:solidFill>
                  <a:schemeClr val="tx2"/>
                </a:solidFill>
                <a:latin typeface="Times New Roman" pitchFamily="18" charset="0"/>
                <a:ea typeface="+mj-ea"/>
                <a:cs typeface="Times New Roman" pitchFamily="18" charset="0"/>
              </a:rPr>
              <a:t>diterima</a:t>
            </a:r>
            <a:r>
              <a:rPr lang="en-US" sz="3000" dirty="0" smtClean="0">
                <a:solidFill>
                  <a:schemeClr val="tx2"/>
                </a:solidFill>
                <a:latin typeface="Times New Roman" pitchFamily="18" charset="0"/>
                <a:ea typeface="+mj-ea"/>
                <a:cs typeface="Times New Roman" pitchFamily="18" charset="0"/>
              </a:rPr>
              <a:t> </a:t>
            </a:r>
            <a:r>
              <a:rPr lang="en-US" sz="3000" dirty="0" err="1" smtClean="0">
                <a:solidFill>
                  <a:schemeClr val="tx2"/>
                </a:solidFill>
                <a:latin typeface="Times New Roman" pitchFamily="18" charset="0"/>
                <a:ea typeface="+mj-ea"/>
                <a:cs typeface="Times New Roman" pitchFamily="18" charset="0"/>
              </a:rPr>
              <a:t>sinyal</a:t>
            </a:r>
            <a:r>
              <a:rPr lang="en-US" sz="3000" dirty="0" smtClean="0">
                <a:solidFill>
                  <a:schemeClr val="tx2"/>
                </a:solidFill>
                <a:latin typeface="Times New Roman" pitchFamily="18" charset="0"/>
                <a:ea typeface="+mj-ea"/>
                <a:cs typeface="Times New Roman" pitchFamily="18" charset="0"/>
              </a:rPr>
              <a:t> yang </a:t>
            </a:r>
            <a:r>
              <a:rPr lang="en-US" sz="3000" dirty="0" err="1" smtClean="0">
                <a:solidFill>
                  <a:schemeClr val="tx2"/>
                </a:solidFill>
                <a:latin typeface="Times New Roman" pitchFamily="18" charset="0"/>
                <a:ea typeface="+mj-ea"/>
                <a:cs typeface="Times New Roman" pitchFamily="18" charset="0"/>
              </a:rPr>
              <a:t>salah</a:t>
            </a:r>
            <a:r>
              <a:rPr lang="en-US" sz="3000" dirty="0" smtClean="0">
                <a:solidFill>
                  <a:schemeClr val="tx2"/>
                </a:solidFill>
                <a:latin typeface="Times New Roman" pitchFamily="18" charset="0"/>
                <a:ea typeface="+mj-ea"/>
                <a:cs typeface="Times New Roman" pitchFamily="18" charset="0"/>
              </a:rPr>
              <a:t> </a:t>
            </a:r>
            <a:r>
              <a:rPr lang="en-US" sz="3000" dirty="0" err="1" smtClean="0">
                <a:solidFill>
                  <a:schemeClr val="tx2"/>
                </a:solidFill>
                <a:latin typeface="Times New Roman" pitchFamily="18" charset="0"/>
                <a:ea typeface="+mj-ea"/>
                <a:cs typeface="Times New Roman" pitchFamily="18" charset="0"/>
              </a:rPr>
              <a:t>pada</a:t>
            </a:r>
            <a:r>
              <a:rPr lang="en-US" sz="3000" dirty="0" smtClean="0">
                <a:solidFill>
                  <a:schemeClr val="tx2"/>
                </a:solidFill>
                <a:latin typeface="Times New Roman" pitchFamily="18" charset="0"/>
                <a:ea typeface="+mj-ea"/>
                <a:cs typeface="Times New Roman" pitchFamily="18" charset="0"/>
              </a:rPr>
              <a:t> </a:t>
            </a:r>
            <a:r>
              <a:rPr lang="en-US" sz="3000" dirty="0" err="1" smtClean="0">
                <a:solidFill>
                  <a:schemeClr val="tx2"/>
                </a:solidFill>
                <a:latin typeface="Times New Roman" pitchFamily="18" charset="0"/>
                <a:ea typeface="+mj-ea"/>
                <a:cs typeface="Times New Roman" pitchFamily="18" charset="0"/>
              </a:rPr>
              <a:t>sisi</a:t>
            </a:r>
            <a:r>
              <a:rPr lang="en-US" sz="3000" dirty="0" smtClean="0">
                <a:solidFill>
                  <a:schemeClr val="tx2"/>
                </a:solidFill>
                <a:latin typeface="Times New Roman" pitchFamily="18" charset="0"/>
                <a:ea typeface="+mj-ea"/>
                <a:cs typeface="Times New Roman" pitchFamily="18" charset="0"/>
              </a:rPr>
              <a:t> </a:t>
            </a:r>
            <a:r>
              <a:rPr lang="en-US" sz="3000" dirty="0" err="1" smtClean="0">
                <a:solidFill>
                  <a:schemeClr val="tx2"/>
                </a:solidFill>
                <a:latin typeface="Times New Roman" pitchFamily="18" charset="0"/>
                <a:ea typeface="+mj-ea"/>
                <a:cs typeface="Times New Roman" pitchFamily="18" charset="0"/>
              </a:rPr>
              <a:t>penerima</a:t>
            </a:r>
            <a:r>
              <a:rPr lang="en-US" sz="3000" dirty="0" smtClean="0">
                <a:solidFill>
                  <a:schemeClr val="tx2"/>
                </a:solidFill>
                <a:latin typeface="Times New Roman" pitchFamily="18" charset="0"/>
                <a:ea typeface="+mj-ea"/>
                <a:cs typeface="Times New Roman" pitchFamily="18" charset="0"/>
              </a:rPr>
              <a:t> </a:t>
            </a:r>
            <a:r>
              <a:rPr lang="en-US" sz="3000" dirty="0" err="1" smtClean="0">
                <a:solidFill>
                  <a:schemeClr val="tx2"/>
                </a:solidFill>
                <a:latin typeface="Times New Roman" pitchFamily="18" charset="0"/>
                <a:ea typeface="+mj-ea"/>
                <a:cs typeface="Times New Roman" pitchFamily="18" charset="0"/>
              </a:rPr>
              <a:t>setelah</a:t>
            </a:r>
            <a:r>
              <a:rPr lang="en-US" sz="3000" dirty="0" smtClean="0">
                <a:solidFill>
                  <a:schemeClr val="tx2"/>
                </a:solidFill>
                <a:latin typeface="Times New Roman" pitchFamily="18" charset="0"/>
                <a:ea typeface="+mj-ea"/>
                <a:cs typeface="Times New Roman" pitchFamily="18" charset="0"/>
              </a:rPr>
              <a:t> </a:t>
            </a:r>
            <a:r>
              <a:rPr lang="en-US" sz="3000" dirty="0" err="1" smtClean="0">
                <a:solidFill>
                  <a:schemeClr val="tx2"/>
                </a:solidFill>
                <a:latin typeface="Times New Roman" pitchFamily="18" charset="0"/>
                <a:ea typeface="+mj-ea"/>
                <a:cs typeface="Times New Roman" pitchFamily="18" charset="0"/>
              </a:rPr>
              <a:t>pengirim</a:t>
            </a:r>
            <a:r>
              <a:rPr lang="en-US" sz="3000" dirty="0" smtClean="0">
                <a:solidFill>
                  <a:schemeClr val="tx2"/>
                </a:solidFill>
                <a:latin typeface="Times New Roman" pitchFamily="18" charset="0"/>
                <a:ea typeface="+mj-ea"/>
                <a:cs typeface="Times New Roman" pitchFamily="18" charset="0"/>
              </a:rPr>
              <a:t> </a:t>
            </a:r>
            <a:r>
              <a:rPr lang="en-US" sz="3000" dirty="0" err="1" smtClean="0">
                <a:solidFill>
                  <a:schemeClr val="tx2"/>
                </a:solidFill>
                <a:latin typeface="Times New Roman" pitchFamily="18" charset="0"/>
                <a:ea typeface="+mj-ea"/>
                <a:cs typeface="Times New Roman" pitchFamily="18" charset="0"/>
              </a:rPr>
              <a:t>mengirimkan</a:t>
            </a:r>
            <a:r>
              <a:rPr lang="en-US" sz="3000" dirty="0" smtClean="0">
                <a:solidFill>
                  <a:schemeClr val="tx2"/>
                </a:solidFill>
                <a:latin typeface="Times New Roman" pitchFamily="18" charset="0"/>
                <a:ea typeface="+mj-ea"/>
                <a:cs typeface="Times New Roman" pitchFamily="18" charset="0"/>
              </a:rPr>
              <a:t> </a:t>
            </a:r>
            <a:r>
              <a:rPr lang="en-US" sz="3000" dirty="0" err="1" smtClean="0">
                <a:solidFill>
                  <a:schemeClr val="tx2"/>
                </a:solidFill>
                <a:latin typeface="Times New Roman" pitchFamily="18" charset="0"/>
                <a:ea typeface="+mj-ea"/>
                <a:cs typeface="Times New Roman" pitchFamily="18" charset="0"/>
              </a:rPr>
              <a:t>sinyal</a:t>
            </a:r>
            <a:r>
              <a:rPr lang="en-US" sz="3000" dirty="0" smtClean="0">
                <a:solidFill>
                  <a:schemeClr val="tx2"/>
                </a:solidFill>
                <a:latin typeface="Times New Roman" pitchFamily="18" charset="0"/>
                <a:ea typeface="+mj-ea"/>
                <a:cs typeface="Times New Roman" pitchFamily="18" charset="0"/>
              </a:rPr>
              <a:t> 1 </a:t>
            </a:r>
            <a:r>
              <a:rPr lang="en-US" sz="3000" dirty="0" err="1" smtClean="0">
                <a:solidFill>
                  <a:schemeClr val="tx2"/>
                </a:solidFill>
                <a:latin typeface="Times New Roman" pitchFamily="18" charset="0"/>
                <a:ea typeface="+mj-ea"/>
                <a:cs typeface="Times New Roman" pitchFamily="18" charset="0"/>
              </a:rPr>
              <a:t>atau</a:t>
            </a:r>
            <a:r>
              <a:rPr lang="en-US" sz="3000" dirty="0" smtClean="0">
                <a:solidFill>
                  <a:schemeClr val="tx2"/>
                </a:solidFill>
                <a:latin typeface="Times New Roman" pitchFamily="18" charset="0"/>
                <a:ea typeface="+mj-ea"/>
                <a:cs typeface="Times New Roman" pitchFamily="18" charset="0"/>
              </a:rPr>
              <a:t> 0 </a:t>
            </a:r>
            <a:r>
              <a:rPr lang="en-US" sz="3000" dirty="0" err="1" smtClean="0">
                <a:solidFill>
                  <a:schemeClr val="tx2"/>
                </a:solidFill>
                <a:latin typeface="Times New Roman" pitchFamily="18" charset="0"/>
                <a:ea typeface="+mj-ea"/>
                <a:cs typeface="Times New Roman" pitchFamily="18" charset="0"/>
              </a:rPr>
              <a:t>adalah</a:t>
            </a:r>
            <a:r>
              <a:rPr lang="en-US" sz="3000" dirty="0" smtClean="0">
                <a:solidFill>
                  <a:schemeClr val="tx2"/>
                </a:solidFill>
                <a:latin typeface="Times New Roman" pitchFamily="18" charset="0"/>
                <a:ea typeface="+mj-ea"/>
                <a:cs typeface="Times New Roman" pitchFamily="18" charset="0"/>
              </a:rPr>
              <a:t>:</a:t>
            </a:r>
            <a:endParaRPr kumimoji="0" lang="en-US" sz="3000" b="0" i="0" u="none" strike="noStrike" kern="120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graphicFrame>
        <p:nvGraphicFramePr>
          <p:cNvPr id="22531" name="Object 3"/>
          <p:cNvGraphicFramePr>
            <a:graphicFrameLocks noChangeAspect="1"/>
          </p:cNvGraphicFramePr>
          <p:nvPr/>
        </p:nvGraphicFramePr>
        <p:xfrm>
          <a:off x="610981" y="4800600"/>
          <a:ext cx="8075819" cy="1676400"/>
        </p:xfrm>
        <a:graphic>
          <a:graphicData uri="http://schemas.openxmlformats.org/presentationml/2006/ole">
            <p:oleObj spid="_x0000_s15363" name="Equation" r:id="rId4" imgW="3441700" imgH="889000" progId="Equation.3">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 1</a:t>
            </a:r>
            <a:endParaRPr lang="en-US" dirty="0"/>
          </a:p>
        </p:txBody>
      </p:sp>
      <p:sp>
        <p:nvSpPr>
          <p:cNvPr id="3" name="Content Placeholder 2"/>
          <p:cNvSpPr>
            <a:spLocks noGrp="1"/>
          </p:cNvSpPr>
          <p:nvPr>
            <p:ph idx="1"/>
          </p:nvPr>
        </p:nvSpPr>
        <p:spPr/>
        <p:txBody>
          <a:bodyPr>
            <a:normAutofit fontScale="92500"/>
          </a:bodyPr>
          <a:lstStyle/>
          <a:p>
            <a:pPr>
              <a:lnSpc>
                <a:spcPct val="150000"/>
              </a:lnSpc>
            </a:pPr>
            <a:r>
              <a:rPr lang="id-ID" sz="2400" dirty="0"/>
              <a:t>Tiga orang dosen dicalonkan menjadi Rektor </a:t>
            </a:r>
            <a:r>
              <a:rPr lang="id-ID" sz="2400" dirty="0" smtClean="0"/>
              <a:t>sebuah perguruan </a:t>
            </a:r>
            <a:r>
              <a:rPr lang="id-ID" sz="2400" dirty="0"/>
              <a:t>tinggi, yaitu Ahmad, Budi, dan Catur. Peluang </a:t>
            </a:r>
            <a:r>
              <a:rPr lang="id-ID" sz="2400" dirty="0" smtClean="0"/>
              <a:t>Ahmad terpilih </a:t>
            </a:r>
            <a:r>
              <a:rPr lang="id-ID" sz="2400" dirty="0"/>
              <a:t>adalah 0.3, Budi 0.5, dan Catur 0.2. Bila Ahmad terpilih </a:t>
            </a:r>
            <a:r>
              <a:rPr lang="id-ID" sz="2400" dirty="0" smtClean="0"/>
              <a:t>maka peluang </a:t>
            </a:r>
            <a:r>
              <a:rPr lang="id-ID" sz="2400" dirty="0"/>
              <a:t>SPP </a:t>
            </a:r>
            <a:r>
              <a:rPr lang="id-ID" sz="2400" dirty="0" smtClean="0"/>
              <a:t>naik </a:t>
            </a:r>
            <a:r>
              <a:rPr lang="id-ID" sz="2400" dirty="0"/>
              <a:t>adalah 0.8, dan bila Budi yang terpilih </a:t>
            </a:r>
            <a:r>
              <a:rPr lang="id-ID" sz="2400" dirty="0" smtClean="0"/>
              <a:t>peluang SPP </a:t>
            </a:r>
            <a:r>
              <a:rPr lang="id-ID" sz="2400" dirty="0"/>
              <a:t>naik adalah 0.1, dan bila Catur yang terpilih maka </a:t>
            </a:r>
            <a:r>
              <a:rPr lang="id-ID" sz="2400" dirty="0" smtClean="0"/>
              <a:t>peluang SPP </a:t>
            </a:r>
            <a:r>
              <a:rPr lang="id-ID" sz="2400" dirty="0"/>
              <a:t>naik adalah 0.4. Bila setelah pemilihan diketahui bahwa </a:t>
            </a:r>
            <a:r>
              <a:rPr lang="id-ID" sz="2400" dirty="0" smtClean="0"/>
              <a:t>SPP telah </a:t>
            </a:r>
            <a:r>
              <a:rPr lang="id-ID" sz="2400" dirty="0"/>
              <a:t>naik (siapa yang terpilih tidak diketahui informasinya</a:t>
            </a:r>
            <a:r>
              <a:rPr lang="id-ID" sz="2400" dirty="0" smtClean="0"/>
              <a:t>), berapakah </a:t>
            </a:r>
            <a:r>
              <a:rPr lang="id-ID" sz="2400" dirty="0"/>
              <a:t>peluang bahwa Catur yang terpilih?</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lgn="r"/>
            <a:r>
              <a:rPr lang="en-US">
                <a:solidFill>
                  <a:schemeClr val="bg1"/>
                </a:solidFill>
              </a:rPr>
              <a:t>Definisi</a:t>
            </a:r>
          </a:p>
        </p:txBody>
      </p:sp>
      <p:sp>
        <p:nvSpPr>
          <p:cNvPr id="3075" name="Rectangle 3"/>
          <p:cNvSpPr>
            <a:spLocks noGrp="1" noChangeArrowheads="1"/>
          </p:cNvSpPr>
          <p:nvPr>
            <p:ph idx="1"/>
          </p:nvPr>
        </p:nvSpPr>
        <p:spPr/>
        <p:txBody>
          <a:bodyPr/>
          <a:lstStyle/>
          <a:p>
            <a:r>
              <a:rPr lang="en-US"/>
              <a:t>Oleh Reverend Thomas Bayes abad ke 18.</a:t>
            </a:r>
          </a:p>
          <a:p>
            <a:r>
              <a:rPr lang="en-US"/>
              <a:t>Dikembangkan secara luas dalam statistik inferensia.</a:t>
            </a:r>
          </a:p>
          <a:p>
            <a:r>
              <a:rPr lang="en-US"/>
              <a:t>Aplikasi banyak untuk : DSS dan Rehability</a:t>
            </a:r>
          </a:p>
          <a:p>
            <a:pPr>
              <a:buFontTx/>
              <a:buNone/>
            </a:pP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 2</a:t>
            </a:r>
            <a:endParaRPr lang="id-ID" dirty="0"/>
          </a:p>
        </p:txBody>
      </p:sp>
      <p:sp>
        <p:nvSpPr>
          <p:cNvPr id="3" name="Content Placeholder 2"/>
          <p:cNvSpPr>
            <a:spLocks noGrp="1"/>
          </p:cNvSpPr>
          <p:nvPr>
            <p:ph idx="1"/>
          </p:nvPr>
        </p:nvSpPr>
        <p:spPr/>
        <p:txBody>
          <a:bodyPr/>
          <a:lstStyle/>
          <a:p>
            <a:r>
              <a:rPr lang="id-ID" dirty="0"/>
              <a:t>Dalam industri perakitan, tiga </a:t>
            </a:r>
            <a:r>
              <a:rPr lang="id-ID" dirty="0" smtClean="0"/>
              <a:t>mesin </a:t>
            </a:r>
            <a:r>
              <a:rPr lang="nl-NL" dirty="0" smtClean="0"/>
              <a:t>yaitu </a:t>
            </a:r>
            <a:r>
              <a:rPr lang="nl-NL" dirty="0"/>
              <a:t>M1, M2, dan M3 menghasilkan 30%, 45</a:t>
            </a:r>
            <a:r>
              <a:rPr lang="nl-NL" dirty="0" smtClean="0"/>
              <a:t>%,</a:t>
            </a:r>
            <a:r>
              <a:rPr lang="id-ID" dirty="0" smtClean="0"/>
              <a:t> </a:t>
            </a:r>
            <a:r>
              <a:rPr lang="it-IT" dirty="0" smtClean="0"/>
              <a:t>dan </a:t>
            </a:r>
            <a:r>
              <a:rPr lang="it-IT" dirty="0"/>
              <a:t>25% produk. Diketahui dari </a:t>
            </a:r>
            <a:r>
              <a:rPr lang="it-IT" dirty="0" smtClean="0"/>
              <a:t>pengalaman</a:t>
            </a:r>
            <a:r>
              <a:rPr lang="id-ID" dirty="0" smtClean="0"/>
              <a:t> sebelumnya </a:t>
            </a:r>
            <a:r>
              <a:rPr lang="id-ID" dirty="0"/>
              <a:t>bahwa 2%, 3%, dan 2% dari </a:t>
            </a:r>
            <a:r>
              <a:rPr lang="id-ID" dirty="0" smtClean="0"/>
              <a:t>produk yang </a:t>
            </a:r>
            <a:r>
              <a:rPr lang="id-ID" dirty="0"/>
              <a:t>dihasilkan setiap mesin </a:t>
            </a:r>
            <a:r>
              <a:rPr lang="id-ID" dirty="0" smtClean="0"/>
              <a:t>mengalami kerusakan </a:t>
            </a:r>
            <a:r>
              <a:rPr lang="id-ID" dirty="0"/>
              <a:t>(cacat). Diambil satu produk </a:t>
            </a:r>
            <a:r>
              <a:rPr lang="id-ID" dirty="0" smtClean="0"/>
              <a:t>secara acak</a:t>
            </a:r>
            <a:r>
              <a:rPr lang="id-ID" dirty="0"/>
              <a:t>, tentukan peluang bahwa produk </a:t>
            </a:r>
            <a:r>
              <a:rPr lang="id-ID" dirty="0" smtClean="0"/>
              <a:t>yang cacat </a:t>
            </a:r>
            <a:r>
              <a:rPr lang="id-ID" dirty="0"/>
              <a:t>itu berasal dari mesin M3.</a:t>
            </a:r>
          </a:p>
        </p:txBody>
      </p:sp>
    </p:spTree>
    <p:extLst>
      <p:ext uri="{BB962C8B-B14F-4D97-AF65-F5344CB8AC3E}">
        <p14:creationId xmlns:p14="http://schemas.microsoft.com/office/powerpoint/2010/main" xmlns="" val="21533517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Jawaban Latihan 1</a:t>
            </a:r>
            <a:endParaRPr lang="id-ID" dirty="0"/>
          </a:p>
        </p:txBody>
      </p:sp>
      <p:sp>
        <p:nvSpPr>
          <p:cNvPr id="6" name="Content Placeholder 5"/>
          <p:cNvSpPr>
            <a:spLocks noGrp="1"/>
          </p:cNvSpPr>
          <p:nvPr>
            <p:ph idx="1"/>
          </p:nvPr>
        </p:nvSpPr>
        <p:spPr/>
        <p:txBody>
          <a:bodyPr/>
          <a:lstStyle/>
          <a:p>
            <a:endParaRPr lang="en-US"/>
          </a:p>
        </p:txBody>
      </p:sp>
      <p:pic>
        <p:nvPicPr>
          <p:cNvPr id="3174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6760" y="1524000"/>
            <a:ext cx="6898999" cy="2571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174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31520" y="3810000"/>
            <a:ext cx="6181725" cy="2838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0886288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Jawaban Latihan </a:t>
            </a:r>
            <a:r>
              <a:rPr lang="id-ID" dirty="0" smtClean="0"/>
              <a:t>2</a:t>
            </a:r>
            <a:endParaRPr lang="id-ID" dirty="0"/>
          </a:p>
        </p:txBody>
      </p:sp>
      <p:sp>
        <p:nvSpPr>
          <p:cNvPr id="5" name="Content Placeholder 4"/>
          <p:cNvSpPr>
            <a:spLocks noGrp="1"/>
          </p:cNvSpPr>
          <p:nvPr>
            <p:ph idx="1"/>
          </p:nvPr>
        </p:nvSpPr>
        <p:spPr/>
        <p:txBody>
          <a:bodyPr/>
          <a:lstStyle/>
          <a:p>
            <a:endParaRPr lang="en-US"/>
          </a:p>
        </p:txBody>
      </p:sp>
      <p:pic>
        <p:nvPicPr>
          <p:cNvPr id="3277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2000" y="2286000"/>
            <a:ext cx="7597588" cy="228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5480734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Referensi</a:t>
            </a:r>
            <a:endParaRPr lang="id-ID" dirty="0"/>
          </a:p>
        </p:txBody>
      </p:sp>
      <p:sp>
        <p:nvSpPr>
          <p:cNvPr id="3" name="Content Placeholder 2"/>
          <p:cNvSpPr>
            <a:spLocks noGrp="1"/>
          </p:cNvSpPr>
          <p:nvPr>
            <p:ph idx="1"/>
          </p:nvPr>
        </p:nvSpPr>
        <p:spPr/>
        <p:txBody>
          <a:bodyPr>
            <a:normAutofit/>
          </a:bodyPr>
          <a:lstStyle/>
          <a:p>
            <a:r>
              <a:rPr lang="id-ID" sz="2400" dirty="0">
                <a:latin typeface="+mj-lt"/>
                <a:hlinkClick r:id="rId2"/>
              </a:rPr>
              <a:t>http://www.informatika.org/~rinaldi</a:t>
            </a:r>
            <a:r>
              <a:rPr lang="id-ID" sz="2400" dirty="0" smtClean="0">
                <a:latin typeface="+mj-lt"/>
                <a:hlinkClick r:id="rId2"/>
              </a:rPr>
              <a:t>/</a:t>
            </a:r>
            <a:endParaRPr lang="en-US" sz="2400" dirty="0" smtClean="0">
              <a:latin typeface="+mj-lt"/>
            </a:endParaRPr>
          </a:p>
          <a:p>
            <a:r>
              <a:rPr lang="en-US" sz="2400" kern="10" dirty="0" smtClean="0">
                <a:ln w="9525">
                  <a:noFill/>
                  <a:round/>
                  <a:headEnd/>
                  <a:tailEnd/>
                </a:ln>
                <a:solidFill>
                  <a:srgbClr val="336699"/>
                </a:solidFill>
                <a:effectLst>
                  <a:outerShdw dist="45791" dir="2021404" algn="ctr" rotWithShape="0">
                    <a:srgbClr val="B2B2B2">
                      <a:alpha val="80000"/>
                    </a:srgbClr>
                  </a:outerShdw>
                </a:effectLst>
                <a:latin typeface="+mj-lt"/>
                <a:cs typeface="Times New Roman"/>
              </a:rPr>
              <a:t>Edi </a:t>
            </a:r>
            <a:r>
              <a:rPr lang="en-US" sz="2400" kern="10" dirty="0" err="1" smtClean="0">
                <a:ln w="9525">
                  <a:noFill/>
                  <a:round/>
                  <a:headEnd/>
                  <a:tailEnd/>
                </a:ln>
                <a:solidFill>
                  <a:srgbClr val="336699"/>
                </a:solidFill>
                <a:effectLst>
                  <a:outerShdw dist="45791" dir="2021404" algn="ctr" rotWithShape="0">
                    <a:srgbClr val="B2B2B2">
                      <a:alpha val="80000"/>
                    </a:srgbClr>
                  </a:outerShdw>
                </a:effectLst>
                <a:latin typeface="+mj-lt"/>
                <a:cs typeface="Times New Roman"/>
              </a:rPr>
              <a:t>Satriyanto,M.Si</a:t>
            </a:r>
            <a:endParaRPr lang="en-US" sz="2400" kern="10" dirty="0" smtClean="0">
              <a:ln w="9525">
                <a:noFill/>
                <a:round/>
                <a:headEnd/>
                <a:tailEnd/>
              </a:ln>
              <a:solidFill>
                <a:srgbClr val="336699"/>
              </a:solidFill>
              <a:effectLst>
                <a:outerShdw dist="45791" dir="2021404" algn="ctr" rotWithShape="0">
                  <a:srgbClr val="B2B2B2">
                    <a:alpha val="80000"/>
                  </a:srgbClr>
                </a:outerShdw>
              </a:effectLst>
              <a:latin typeface="+mj-lt"/>
              <a:cs typeface="Times New Roman"/>
            </a:endParaRPr>
          </a:p>
          <a:p>
            <a:pPr>
              <a:buNone/>
            </a:pPr>
            <a:endParaRPr lang="id-ID" sz="2400" dirty="0">
              <a:latin typeface="+mj-lt"/>
            </a:endParaRPr>
          </a:p>
        </p:txBody>
      </p:sp>
    </p:spTree>
    <p:extLst>
      <p:ext uri="{BB962C8B-B14F-4D97-AF65-F5344CB8AC3E}">
        <p14:creationId xmlns:p14="http://schemas.microsoft.com/office/powerpoint/2010/main" xmlns="" val="4098520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r"/>
            <a:r>
              <a:rPr lang="en-US">
                <a:solidFill>
                  <a:schemeClr val="bg1"/>
                </a:solidFill>
              </a:rPr>
              <a:t>Ilustrasi</a:t>
            </a:r>
          </a:p>
        </p:txBody>
      </p:sp>
      <p:sp>
        <p:nvSpPr>
          <p:cNvPr id="4099" name="Rectangle 3"/>
          <p:cNvSpPr>
            <a:spLocks noGrp="1" noChangeArrowheads="1"/>
          </p:cNvSpPr>
          <p:nvPr>
            <p:ph idx="1"/>
          </p:nvPr>
        </p:nvSpPr>
        <p:spPr/>
        <p:txBody>
          <a:bodyPr/>
          <a:lstStyle/>
          <a:p>
            <a:pPr>
              <a:lnSpc>
                <a:spcPct val="80000"/>
              </a:lnSpc>
            </a:pPr>
            <a:r>
              <a:rPr lang="en-US" sz="2000"/>
              <a:t>Sebuah perkantoran biasanya membutuhkan tenaga listrik yang cukup agar semua aktifitas pekerjaannya terjamin dari adanya pemutusan aliran listrik.Terdapat dua sumber listrik yg digunakan PLN dan Generator. Bila listrik PLN padam maka secara otomatis generator akan menyala dan memberikan aliran listrik untuk seluruh perkantoran. Masalah yang selama ini menganggu adalah ketidakstabilan arus(voltage)listrik, baik dari PLN maupun generaor, yang akan merusak peralatan listrik.Selama beberapa tahun terakhir, diketahui bahwa probabilitas terjadinya listrik padam adalah 0.1, dgn kata lain peluang bahwa perkantoran itu menggunakan listrik PLN adalah 0.9 dan peluang menggunakan generatoradalah 0.1.Peluang terjadi ketidakstabilan pada arus listrik PLN maupun generator masing-masing 0.2 dan 0.3.</a:t>
            </a:r>
          </a:p>
          <a:p>
            <a:pPr>
              <a:lnSpc>
                <a:spcPct val="80000"/>
              </a:lnSpc>
            </a:pPr>
            <a:r>
              <a:rPr lang="en-US" sz="2000"/>
              <a:t>Permasalahan ini dapat diilustrasikan sbb:</a:t>
            </a:r>
          </a:p>
          <a:p>
            <a:pPr>
              <a:lnSpc>
                <a:spcPct val="80000"/>
              </a:lnSpc>
              <a:buFontTx/>
              <a:buNone/>
            </a:pPr>
            <a:r>
              <a:rPr lang="en-US" sz="2000"/>
              <a:t>	</a:t>
            </a:r>
          </a:p>
        </p:txBody>
      </p:sp>
      <p:sp>
        <p:nvSpPr>
          <p:cNvPr id="4103" name="Text Box 7"/>
          <p:cNvSpPr txBox="1">
            <a:spLocks noChangeArrowheads="1"/>
          </p:cNvSpPr>
          <p:nvPr/>
        </p:nvSpPr>
        <p:spPr bwMode="auto">
          <a:xfrm>
            <a:off x="4418013" y="5448300"/>
            <a:ext cx="685800" cy="342900"/>
          </a:xfrm>
          <a:prstGeom prst="rect">
            <a:avLst/>
          </a:prstGeom>
          <a:noFill/>
          <a:ln w="9525">
            <a:noFill/>
            <a:miter lim="800000"/>
            <a:headEnd/>
            <a:tailEnd/>
          </a:ln>
        </p:spPr>
        <p:txBody>
          <a:bodyPr/>
          <a:lstStyle/>
          <a:p>
            <a:endParaRPr lang="it-IT" sz="1200"/>
          </a:p>
          <a:p>
            <a:endParaRPr lang="it-IT" sz="1200"/>
          </a:p>
          <a:p>
            <a:endParaRPr lang="en-US"/>
          </a:p>
        </p:txBody>
      </p:sp>
      <p:sp>
        <p:nvSpPr>
          <p:cNvPr id="4106" name="Text Box 10"/>
          <p:cNvSpPr txBox="1">
            <a:spLocks noChangeArrowheads="1"/>
          </p:cNvSpPr>
          <p:nvPr/>
        </p:nvSpPr>
        <p:spPr bwMode="auto">
          <a:xfrm>
            <a:off x="3733800" y="4762500"/>
            <a:ext cx="571500" cy="342900"/>
          </a:xfrm>
          <a:prstGeom prst="rect">
            <a:avLst/>
          </a:prstGeom>
          <a:noFill/>
          <a:ln w="9525">
            <a:noFill/>
            <a:miter lim="800000"/>
            <a:headEnd/>
            <a:tailEnd/>
          </a:ln>
        </p:spPr>
        <p:txBody>
          <a:bodyPr/>
          <a:lstStyle/>
          <a:p>
            <a:r>
              <a:rPr lang="en-US" sz="1200"/>
              <a:t>E</a:t>
            </a:r>
            <a:endParaRPr lang="en-US"/>
          </a:p>
        </p:txBody>
      </p:sp>
      <p:sp>
        <p:nvSpPr>
          <p:cNvPr id="4104" name="Text Box 8"/>
          <p:cNvSpPr txBox="1">
            <a:spLocks noChangeArrowheads="1"/>
          </p:cNvSpPr>
          <p:nvPr/>
        </p:nvSpPr>
        <p:spPr bwMode="auto">
          <a:xfrm>
            <a:off x="5448300" y="5448300"/>
            <a:ext cx="685800" cy="342900"/>
          </a:xfrm>
          <a:prstGeom prst="rect">
            <a:avLst/>
          </a:prstGeom>
          <a:noFill/>
          <a:ln w="9525">
            <a:noFill/>
            <a:miter lim="800000"/>
            <a:headEnd/>
            <a:tailEnd/>
          </a:ln>
        </p:spPr>
        <p:txBody>
          <a:bodyPr/>
          <a:lstStyle/>
          <a:p>
            <a:endParaRPr lang="it-IT" sz="1200">
              <a:solidFill>
                <a:srgbClr val="FFFFFF"/>
              </a:solidFill>
            </a:endParaRPr>
          </a:p>
          <a:p>
            <a:endParaRPr lang="it-IT" sz="1200"/>
          </a:p>
          <a:p>
            <a:endParaRPr lang="en-US"/>
          </a:p>
        </p:txBody>
      </p:sp>
      <p:pic>
        <p:nvPicPr>
          <p:cNvPr id="4109" name="Picture 13"/>
          <p:cNvPicPr>
            <a:picLocks noChangeAspect="1" noChangeArrowheads="1"/>
          </p:cNvPicPr>
          <p:nvPr/>
        </p:nvPicPr>
        <p:blipFill>
          <a:blip r:embed="rId2"/>
          <a:srcRect/>
          <a:stretch>
            <a:fillRect/>
          </a:stretch>
        </p:blipFill>
        <p:spPr bwMode="auto">
          <a:xfrm>
            <a:off x="5867400" y="4886325"/>
            <a:ext cx="2781300" cy="1971675"/>
          </a:xfrm>
          <a:prstGeom prst="rect">
            <a:avLst/>
          </a:prstGeom>
          <a:noFill/>
        </p:spPr>
      </p:pic>
      <p:sp>
        <p:nvSpPr>
          <p:cNvPr id="4110" name="Line 14"/>
          <p:cNvSpPr>
            <a:spLocks noChangeShapeType="1"/>
          </p:cNvSpPr>
          <p:nvPr/>
        </p:nvSpPr>
        <p:spPr bwMode="auto">
          <a:xfrm>
            <a:off x="5867400" y="4876800"/>
            <a:ext cx="2743200" cy="0"/>
          </a:xfrm>
          <a:prstGeom prst="line">
            <a:avLst/>
          </a:prstGeom>
          <a:noFill/>
          <a:ln w="9525">
            <a:solidFill>
              <a:schemeClr val="tx1"/>
            </a:solidFill>
            <a:round/>
            <a:headEnd/>
            <a:tailEnd/>
          </a:ln>
          <a:effectLst/>
        </p:spPr>
        <p:txBody>
          <a:bodyPr/>
          <a:lstStyle/>
          <a:p>
            <a:endParaRPr lang="en-US"/>
          </a:p>
        </p:txBody>
      </p:sp>
      <p:sp>
        <p:nvSpPr>
          <p:cNvPr id="4111" name="Rectangle 15"/>
          <p:cNvSpPr>
            <a:spLocks noChangeArrowheads="1"/>
          </p:cNvSpPr>
          <p:nvPr/>
        </p:nvSpPr>
        <p:spPr bwMode="auto">
          <a:xfrm>
            <a:off x="838200" y="5273675"/>
            <a:ext cx="4724400" cy="1190625"/>
          </a:xfrm>
          <a:prstGeom prst="rect">
            <a:avLst/>
          </a:prstGeom>
          <a:noFill/>
          <a:ln w="9525">
            <a:noFill/>
            <a:miter lim="800000"/>
            <a:headEnd/>
            <a:tailEnd/>
          </a:ln>
          <a:effectLst/>
        </p:spPr>
        <p:txBody>
          <a:bodyPr anchor="ctr">
            <a:spAutoFit/>
          </a:bodyPr>
          <a:lstStyle/>
          <a:p>
            <a:pPr algn="ctr"/>
            <a:r>
              <a:rPr lang="it-IT"/>
              <a:t>E       : Peristiwa listrik PLN digunakan</a:t>
            </a:r>
            <a:endParaRPr lang="en-US"/>
          </a:p>
          <a:p>
            <a:pPr algn="ctr"/>
            <a:r>
              <a:rPr lang="it-IT"/>
              <a:t>Ec     : Peristiwa listrik Generator digunakan</a:t>
            </a:r>
            <a:endParaRPr lang="en-US"/>
          </a:p>
          <a:p>
            <a:pPr algn="ctr"/>
            <a:r>
              <a:rPr lang="it-IT"/>
              <a:t>           A        : Peristiwa terjadinya ketidak stabilan arus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r"/>
            <a:r>
              <a:rPr lang="en-US">
                <a:solidFill>
                  <a:schemeClr val="bg1"/>
                </a:solidFill>
              </a:rPr>
              <a:t>Sehingga</a:t>
            </a:r>
          </a:p>
        </p:txBody>
      </p:sp>
      <p:sp>
        <p:nvSpPr>
          <p:cNvPr id="5123" name="Rectangle 3"/>
          <p:cNvSpPr>
            <a:spLocks noGrp="1" noChangeArrowheads="1"/>
          </p:cNvSpPr>
          <p:nvPr>
            <p:ph idx="1"/>
          </p:nvPr>
        </p:nvSpPr>
        <p:spPr/>
        <p:txBody>
          <a:bodyPr/>
          <a:lstStyle/>
          <a:p>
            <a:r>
              <a:rPr lang="en-US" sz="2000"/>
              <a:t>Peristiwa A dapat ditulis sebagai gabungan dua kejadian yang saling lepas</a:t>
            </a:r>
          </a:p>
          <a:p>
            <a:pPr>
              <a:buFontTx/>
              <a:buNone/>
            </a:pPr>
            <a:r>
              <a:rPr lang="en-US" sz="2000"/>
              <a:t>                  dan                       Jadi:  </a:t>
            </a:r>
          </a:p>
          <a:p>
            <a:pPr>
              <a:buFontTx/>
              <a:buNone/>
            </a:pPr>
            <a:endParaRPr lang="en-US" sz="2000"/>
          </a:p>
          <a:p>
            <a:pPr>
              <a:buFontTx/>
              <a:buNone/>
            </a:pPr>
            <a:endParaRPr lang="en-US" sz="2000"/>
          </a:p>
          <a:p>
            <a:pPr>
              <a:buFontTx/>
              <a:buNone/>
            </a:pPr>
            <a:endParaRPr lang="en-US" sz="2000"/>
          </a:p>
          <a:p>
            <a:pPr>
              <a:buFontTx/>
              <a:buNone/>
            </a:pPr>
            <a:r>
              <a:rPr lang="en-US" sz="2000"/>
              <a:t>Dengan menggunakan probabilitas bersyarat maka :</a:t>
            </a:r>
          </a:p>
          <a:p>
            <a:pPr>
              <a:buFontTx/>
              <a:buNone/>
            </a:pPr>
            <a:endParaRPr lang="ru-RU" sz="2000">
              <a:cs typeface="Arial" charset="0"/>
            </a:endParaRPr>
          </a:p>
        </p:txBody>
      </p:sp>
      <p:pic>
        <p:nvPicPr>
          <p:cNvPr id="5124" name="Picture 4"/>
          <p:cNvPicPr>
            <a:picLocks noChangeAspect="1" noChangeArrowheads="1"/>
          </p:cNvPicPr>
          <p:nvPr/>
        </p:nvPicPr>
        <p:blipFill>
          <a:blip r:embed="rId2"/>
          <a:srcRect/>
          <a:stretch>
            <a:fillRect/>
          </a:stretch>
        </p:blipFill>
        <p:spPr bwMode="auto">
          <a:xfrm>
            <a:off x="914400" y="2286000"/>
            <a:ext cx="828675" cy="361950"/>
          </a:xfrm>
          <a:prstGeom prst="rect">
            <a:avLst/>
          </a:prstGeom>
          <a:noFill/>
        </p:spPr>
      </p:pic>
      <p:pic>
        <p:nvPicPr>
          <p:cNvPr id="5125" name="Picture 5"/>
          <p:cNvPicPr>
            <a:picLocks noChangeAspect="1" noChangeArrowheads="1"/>
          </p:cNvPicPr>
          <p:nvPr/>
        </p:nvPicPr>
        <p:blipFill>
          <a:blip r:embed="rId3"/>
          <a:srcRect/>
          <a:stretch>
            <a:fillRect/>
          </a:stretch>
        </p:blipFill>
        <p:spPr bwMode="auto">
          <a:xfrm>
            <a:off x="2362200" y="2286000"/>
            <a:ext cx="1362075" cy="428625"/>
          </a:xfrm>
          <a:prstGeom prst="rect">
            <a:avLst/>
          </a:prstGeom>
          <a:noFill/>
        </p:spPr>
      </p:pic>
      <p:pic>
        <p:nvPicPr>
          <p:cNvPr id="5127" name="Picture 7"/>
          <p:cNvPicPr>
            <a:picLocks noChangeAspect="1" noChangeArrowheads="1"/>
          </p:cNvPicPr>
          <p:nvPr/>
        </p:nvPicPr>
        <p:blipFill>
          <a:blip r:embed="rId4"/>
          <a:srcRect/>
          <a:stretch>
            <a:fillRect/>
          </a:stretch>
        </p:blipFill>
        <p:spPr bwMode="auto">
          <a:xfrm>
            <a:off x="2209800" y="2895600"/>
            <a:ext cx="3581400" cy="762000"/>
          </a:xfrm>
          <a:prstGeom prst="rect">
            <a:avLst/>
          </a:prstGeom>
          <a:noFill/>
        </p:spPr>
      </p:pic>
      <p:pic>
        <p:nvPicPr>
          <p:cNvPr id="5128" name="Picture 8"/>
          <p:cNvPicPr>
            <a:picLocks noChangeAspect="1" noChangeArrowheads="1"/>
          </p:cNvPicPr>
          <p:nvPr/>
        </p:nvPicPr>
        <p:blipFill>
          <a:blip r:embed="rId5"/>
          <a:srcRect/>
          <a:stretch>
            <a:fillRect/>
          </a:stretch>
        </p:blipFill>
        <p:spPr bwMode="auto">
          <a:xfrm>
            <a:off x="2362200" y="4343400"/>
            <a:ext cx="3962400" cy="762000"/>
          </a:xfrm>
          <a:prstGeom prst="rect">
            <a:avLst/>
          </a:prstGeom>
          <a:noFill/>
        </p:spPr>
      </p:pic>
      <p:pic>
        <p:nvPicPr>
          <p:cNvPr id="5129" name="Picture 9"/>
          <p:cNvPicPr>
            <a:picLocks noChangeAspect="1" noChangeArrowheads="1"/>
          </p:cNvPicPr>
          <p:nvPr/>
        </p:nvPicPr>
        <p:blipFill>
          <a:blip r:embed="rId6"/>
          <a:srcRect/>
          <a:stretch>
            <a:fillRect/>
          </a:stretch>
        </p:blipFill>
        <p:spPr bwMode="auto">
          <a:xfrm>
            <a:off x="2286000" y="5070475"/>
            <a:ext cx="4419600" cy="17875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r"/>
            <a:r>
              <a:rPr lang="en-US">
                <a:solidFill>
                  <a:schemeClr val="bg1"/>
                </a:solidFill>
              </a:rPr>
              <a:t>Maka:</a:t>
            </a:r>
          </a:p>
        </p:txBody>
      </p:sp>
      <p:sp>
        <p:nvSpPr>
          <p:cNvPr id="6147" name="Rectangle 3"/>
          <p:cNvSpPr>
            <a:spLocks noGrp="1" noChangeArrowheads="1"/>
          </p:cNvSpPr>
          <p:nvPr>
            <p:ph idx="1"/>
          </p:nvPr>
        </p:nvSpPr>
        <p:spPr/>
        <p:txBody>
          <a:bodyPr/>
          <a:lstStyle/>
          <a:p>
            <a:pPr>
              <a:lnSpc>
                <a:spcPct val="80000"/>
              </a:lnSpc>
            </a:pPr>
            <a:r>
              <a:rPr lang="en-US" sz="2000" dirty="0" err="1"/>
              <a:t>Diketahui</a:t>
            </a:r>
            <a:r>
              <a:rPr lang="en-US" sz="2000" dirty="0"/>
              <a:t>:</a:t>
            </a:r>
          </a:p>
          <a:p>
            <a:pPr>
              <a:lnSpc>
                <a:spcPct val="80000"/>
              </a:lnSpc>
            </a:pPr>
            <a:r>
              <a:rPr lang="en-US" sz="2000" dirty="0"/>
              <a:t>P(E)=0.9	P(E’)=0.1</a:t>
            </a:r>
          </a:p>
          <a:p>
            <a:pPr>
              <a:lnSpc>
                <a:spcPct val="80000"/>
              </a:lnSpc>
            </a:pPr>
            <a:r>
              <a:rPr lang="en-US" sz="2000" dirty="0"/>
              <a:t>P(A|E)=</a:t>
            </a:r>
            <a:r>
              <a:rPr lang="en-US" sz="2000" dirty="0" smtClean="0"/>
              <a:t>0,2</a:t>
            </a:r>
            <a:r>
              <a:rPr lang="en-US" sz="2000" dirty="0"/>
              <a:t>	P(A|E’)=</a:t>
            </a:r>
            <a:r>
              <a:rPr lang="en-US" sz="2000" dirty="0" smtClean="0"/>
              <a:t>0,3</a:t>
            </a:r>
            <a:endParaRPr lang="en-US" sz="2000" dirty="0"/>
          </a:p>
          <a:p>
            <a:pPr>
              <a:lnSpc>
                <a:spcPct val="80000"/>
              </a:lnSpc>
            </a:pPr>
            <a:r>
              <a:rPr lang="en-US" sz="2000" dirty="0" err="1"/>
              <a:t>Shg</a:t>
            </a:r>
            <a:r>
              <a:rPr lang="en-US" sz="2000" dirty="0"/>
              <a:t>:</a:t>
            </a:r>
          </a:p>
          <a:p>
            <a:pPr>
              <a:lnSpc>
                <a:spcPct val="80000"/>
              </a:lnSpc>
            </a:pPr>
            <a:r>
              <a:rPr lang="en-US" sz="2000" dirty="0"/>
              <a:t>P(A)=P(E).P(A|E)+P(E’).P(A|E’)</a:t>
            </a:r>
          </a:p>
          <a:p>
            <a:pPr>
              <a:lnSpc>
                <a:spcPct val="80000"/>
              </a:lnSpc>
            </a:pPr>
            <a:r>
              <a:rPr lang="en-US" sz="2000" dirty="0"/>
              <a:t>=(0.9).(0.2)+(0.2).(0.3)</a:t>
            </a:r>
          </a:p>
          <a:p>
            <a:pPr>
              <a:lnSpc>
                <a:spcPct val="80000"/>
              </a:lnSpc>
            </a:pPr>
            <a:r>
              <a:rPr lang="en-US" sz="2000" dirty="0"/>
              <a:t>=0.21</a:t>
            </a:r>
          </a:p>
          <a:p>
            <a:pPr>
              <a:lnSpc>
                <a:spcPct val="80000"/>
              </a:lnSpc>
            </a:pPr>
            <a:r>
              <a:rPr lang="en-US" sz="2000" dirty="0" err="1"/>
              <a:t>Kembali</a:t>
            </a:r>
            <a:r>
              <a:rPr lang="en-US" sz="2000" dirty="0"/>
              <a:t> </a:t>
            </a:r>
            <a:r>
              <a:rPr lang="en-US" sz="2000" dirty="0" err="1"/>
              <a:t>pada</a:t>
            </a:r>
            <a:r>
              <a:rPr lang="en-US" sz="2000" dirty="0"/>
              <a:t> </a:t>
            </a:r>
            <a:r>
              <a:rPr lang="en-US" sz="2000" dirty="0" err="1"/>
              <a:t>permasalahan</a:t>
            </a:r>
            <a:r>
              <a:rPr lang="en-US" sz="2000" dirty="0"/>
              <a:t> </a:t>
            </a:r>
            <a:r>
              <a:rPr lang="en-US" sz="2000" dirty="0" err="1"/>
              <a:t>diatas</a:t>
            </a:r>
            <a:r>
              <a:rPr lang="en-US" sz="2000" dirty="0"/>
              <a:t>, </a:t>
            </a:r>
            <a:r>
              <a:rPr lang="en-US" sz="2000" dirty="0" err="1"/>
              <a:t>bila</a:t>
            </a:r>
            <a:r>
              <a:rPr lang="en-US" sz="2000" dirty="0"/>
              <a:t> </a:t>
            </a:r>
            <a:r>
              <a:rPr lang="en-US" sz="2000" dirty="0" err="1"/>
              <a:t>suatu</a:t>
            </a:r>
            <a:r>
              <a:rPr lang="en-US" sz="2000" dirty="0"/>
              <a:t> </a:t>
            </a:r>
            <a:r>
              <a:rPr lang="en-US" sz="2000" dirty="0" err="1"/>
              <a:t>saat</a:t>
            </a:r>
            <a:r>
              <a:rPr lang="en-US" sz="2000" dirty="0"/>
              <a:t> </a:t>
            </a:r>
            <a:r>
              <a:rPr lang="en-US" sz="2000" dirty="0" err="1"/>
              <a:t>diketahui</a:t>
            </a:r>
            <a:r>
              <a:rPr lang="en-US" sz="2000" dirty="0"/>
              <a:t> </a:t>
            </a:r>
            <a:r>
              <a:rPr lang="en-US" sz="2000" dirty="0" err="1"/>
              <a:t>terjadi</a:t>
            </a:r>
            <a:r>
              <a:rPr lang="en-US" sz="2000" dirty="0"/>
              <a:t> </a:t>
            </a:r>
            <a:r>
              <a:rPr lang="en-US" sz="2000" dirty="0" err="1"/>
              <a:t>ketidakstabilan</a:t>
            </a:r>
            <a:r>
              <a:rPr lang="en-US" sz="2000" dirty="0"/>
              <a:t> </a:t>
            </a:r>
            <a:r>
              <a:rPr lang="en-US" sz="2000" dirty="0" err="1"/>
              <a:t>arus</a:t>
            </a:r>
            <a:r>
              <a:rPr lang="en-US" sz="2000" dirty="0"/>
              <a:t> </a:t>
            </a:r>
            <a:r>
              <a:rPr lang="en-US" sz="2000" dirty="0" err="1"/>
              <a:t>listrik</a:t>
            </a:r>
            <a:r>
              <a:rPr lang="en-US" sz="2000" dirty="0"/>
              <a:t>, </a:t>
            </a:r>
            <a:r>
              <a:rPr lang="en-US" sz="2000" dirty="0" err="1"/>
              <a:t>maka</a:t>
            </a:r>
            <a:r>
              <a:rPr lang="en-US" sz="2000" dirty="0"/>
              <a:t> </a:t>
            </a:r>
            <a:r>
              <a:rPr lang="en-US" sz="2000" dirty="0" err="1"/>
              <a:t>berapakah</a:t>
            </a:r>
            <a:r>
              <a:rPr lang="en-US" sz="2000" dirty="0"/>
              <a:t> </a:t>
            </a:r>
            <a:r>
              <a:rPr lang="en-US" sz="2000" dirty="0" err="1"/>
              <a:t>probabilitas</a:t>
            </a:r>
            <a:r>
              <a:rPr lang="en-US" sz="2000" dirty="0"/>
              <a:t> </a:t>
            </a:r>
            <a:r>
              <a:rPr lang="en-US" sz="2000" dirty="0" err="1"/>
              <a:t>saat</a:t>
            </a:r>
            <a:r>
              <a:rPr lang="en-US" sz="2000" dirty="0"/>
              <a:t> </a:t>
            </a:r>
            <a:r>
              <a:rPr lang="en-US" sz="2000" dirty="0" err="1"/>
              <a:t>itu</a:t>
            </a:r>
            <a:r>
              <a:rPr lang="en-US" sz="2000" dirty="0"/>
              <a:t> </a:t>
            </a:r>
            <a:r>
              <a:rPr lang="en-US" sz="2000" dirty="0" err="1"/>
              <a:t>aliran</a:t>
            </a:r>
            <a:r>
              <a:rPr lang="en-US" sz="2000" dirty="0"/>
              <a:t> </a:t>
            </a:r>
            <a:r>
              <a:rPr lang="en-US" sz="2000" dirty="0" err="1"/>
              <a:t>listrik</a:t>
            </a:r>
            <a:r>
              <a:rPr lang="en-US" sz="2000" dirty="0"/>
              <a:t> </a:t>
            </a:r>
            <a:r>
              <a:rPr lang="en-US" sz="2000" dirty="0" err="1"/>
              <a:t>berasal</a:t>
            </a:r>
            <a:r>
              <a:rPr lang="en-US" sz="2000" dirty="0"/>
              <a:t> </a:t>
            </a:r>
            <a:r>
              <a:rPr lang="en-US" sz="2000" dirty="0" err="1"/>
              <a:t>dari</a:t>
            </a:r>
            <a:r>
              <a:rPr lang="en-US" sz="2000" dirty="0"/>
              <a:t> generator? </a:t>
            </a:r>
            <a:r>
              <a:rPr lang="en-US" sz="2000" dirty="0" err="1"/>
              <a:t>Dengan</a:t>
            </a:r>
            <a:r>
              <a:rPr lang="en-US" sz="2000" dirty="0"/>
              <a:t> </a:t>
            </a:r>
            <a:r>
              <a:rPr lang="en-US" sz="2000" dirty="0" err="1"/>
              <a:t>menggunakan</a:t>
            </a:r>
            <a:r>
              <a:rPr lang="en-US" sz="2000" dirty="0"/>
              <a:t> </a:t>
            </a:r>
            <a:r>
              <a:rPr lang="en-US" sz="2000" dirty="0" err="1"/>
              <a:t>rumus</a:t>
            </a:r>
            <a:r>
              <a:rPr lang="en-US" sz="2000" dirty="0"/>
              <a:t> </a:t>
            </a:r>
            <a:r>
              <a:rPr lang="en-US" sz="2000" dirty="0" err="1"/>
              <a:t>probalilitas</a:t>
            </a:r>
            <a:r>
              <a:rPr lang="en-US" sz="2000" dirty="0"/>
              <a:t> </a:t>
            </a:r>
            <a:r>
              <a:rPr lang="en-US" sz="2000" dirty="0" err="1"/>
              <a:t>bersyarat</a:t>
            </a:r>
            <a:r>
              <a:rPr lang="en-US" sz="2000" dirty="0"/>
              <a:t> </a:t>
            </a:r>
            <a:r>
              <a:rPr lang="en-US" sz="2000" dirty="0" err="1"/>
              <a:t>diperoleh</a:t>
            </a:r>
            <a:r>
              <a:rPr lang="en-US" sz="2000" dirty="0"/>
              <a:t>:</a:t>
            </a:r>
          </a:p>
          <a:p>
            <a:pPr>
              <a:lnSpc>
                <a:spcPct val="80000"/>
              </a:lnSpc>
            </a:pPr>
            <a:r>
              <a:rPr lang="en-US" sz="2000" dirty="0"/>
              <a:t>P(E’|A)=P(E’</a:t>
            </a:r>
            <a:r>
              <a:rPr lang="en-US" sz="2000" dirty="0">
                <a:cs typeface="Arial" charset="0"/>
              </a:rPr>
              <a:t>∩A)/P(A)</a:t>
            </a:r>
          </a:p>
          <a:p>
            <a:pPr>
              <a:lnSpc>
                <a:spcPct val="80000"/>
              </a:lnSpc>
            </a:pPr>
            <a:r>
              <a:rPr lang="en-US" sz="2000" dirty="0">
                <a:cs typeface="Arial" charset="0"/>
              </a:rPr>
              <a:t>            =P(E’).P(A|E’)/P(A)</a:t>
            </a:r>
          </a:p>
          <a:p>
            <a:pPr>
              <a:lnSpc>
                <a:spcPct val="80000"/>
              </a:lnSpc>
            </a:pPr>
            <a:r>
              <a:rPr lang="en-US" sz="2000" dirty="0">
                <a:cs typeface="Arial" charset="0"/>
              </a:rPr>
              <a:t>            =0.03/0.21=0/143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r"/>
            <a:r>
              <a:rPr lang="en-US">
                <a:solidFill>
                  <a:schemeClr val="bg1"/>
                </a:solidFill>
              </a:rPr>
              <a:t>Secara Umum:</a:t>
            </a:r>
          </a:p>
        </p:txBody>
      </p:sp>
      <p:sp>
        <p:nvSpPr>
          <p:cNvPr id="7171" name="Rectangle 3"/>
          <p:cNvSpPr>
            <a:spLocks noGrp="1" noChangeArrowheads="1"/>
          </p:cNvSpPr>
          <p:nvPr>
            <p:ph idx="1"/>
          </p:nvPr>
        </p:nvSpPr>
        <p:spPr/>
        <p:txBody>
          <a:bodyPr/>
          <a:lstStyle/>
          <a:p>
            <a:r>
              <a:rPr lang="en-US"/>
              <a:t>Peristiwa B1,B2,….,Bk merupakan suatu sekatan(partisi) dari ruang sampel S dengan P(Bi)</a:t>
            </a:r>
            <a:r>
              <a:rPr lang="en-US">
                <a:cs typeface="Arial" charset="0"/>
              </a:rPr>
              <a:t>≠0 untuk i=1,2,…,k maka setiap peristiwa A anggota S berlaku:</a:t>
            </a:r>
          </a:p>
          <a:p>
            <a:endParaRPr lang="en-US">
              <a:cs typeface="Arial" charset="0"/>
            </a:endParaRPr>
          </a:p>
          <a:p>
            <a:endParaRPr lang="en-US">
              <a:cs typeface="Arial" charset="0"/>
            </a:endParaRPr>
          </a:p>
          <a:p>
            <a:r>
              <a:rPr lang="en-US">
                <a:cs typeface="Arial" charset="0"/>
              </a:rPr>
              <a:t>Berikut k=3</a:t>
            </a:r>
          </a:p>
          <a:p>
            <a:pPr>
              <a:buFontTx/>
              <a:buNone/>
            </a:pPr>
            <a:endParaRPr lang="en-US">
              <a:cs typeface="Arial" charset="0"/>
            </a:endParaRPr>
          </a:p>
        </p:txBody>
      </p:sp>
      <p:sp>
        <p:nvSpPr>
          <p:cNvPr id="7173" name="Rectangle 5"/>
          <p:cNvSpPr>
            <a:spLocks noChangeArrowheads="1"/>
          </p:cNvSpPr>
          <p:nvPr/>
        </p:nvSpPr>
        <p:spPr bwMode="auto">
          <a:xfrm>
            <a:off x="0" y="3024188"/>
            <a:ext cx="9144000" cy="0"/>
          </a:xfrm>
          <a:prstGeom prst="rect">
            <a:avLst/>
          </a:prstGeom>
          <a:noFill/>
          <a:ln w="9525">
            <a:noFill/>
            <a:miter lim="800000"/>
            <a:headEnd/>
            <a:tailEnd/>
          </a:ln>
          <a:effectLst/>
        </p:spPr>
        <p:txBody>
          <a:bodyPr wrap="none" anchor="ctr">
            <a:spAutoFit/>
          </a:bodyPr>
          <a:lstStyle/>
          <a:p>
            <a:endParaRPr lang="en-US"/>
          </a:p>
        </p:txBody>
      </p:sp>
      <p:sp>
        <p:nvSpPr>
          <p:cNvPr id="7175" name="Rectangle 7"/>
          <p:cNvSpPr>
            <a:spLocks noChangeArrowheads="1"/>
          </p:cNvSpPr>
          <p:nvPr/>
        </p:nvSpPr>
        <p:spPr bwMode="auto">
          <a:xfrm>
            <a:off x="0" y="3024188"/>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7174" name="Object 6"/>
          <p:cNvGraphicFramePr>
            <a:graphicFrameLocks noChangeAspect="1"/>
          </p:cNvGraphicFramePr>
          <p:nvPr/>
        </p:nvGraphicFramePr>
        <p:xfrm>
          <a:off x="990600" y="3733800"/>
          <a:ext cx="7086600" cy="1096963"/>
        </p:xfrm>
        <a:graphic>
          <a:graphicData uri="http://schemas.openxmlformats.org/presentationml/2006/ole">
            <p:oleObj spid="_x0000_s7174" name="Equation" r:id="rId3" imgW="2552700" imgH="431800" progId="Equation.3">
              <p:embed/>
            </p:oleObj>
          </a:graphicData>
        </a:graphic>
      </p:graphicFrame>
      <p:pic>
        <p:nvPicPr>
          <p:cNvPr id="7176" name="Picture 8"/>
          <p:cNvPicPr>
            <a:picLocks noChangeAspect="1" noChangeArrowheads="1"/>
          </p:cNvPicPr>
          <p:nvPr/>
        </p:nvPicPr>
        <p:blipFill>
          <a:blip r:embed="rId4"/>
          <a:srcRect/>
          <a:stretch>
            <a:fillRect/>
          </a:stretch>
        </p:blipFill>
        <p:spPr bwMode="auto">
          <a:xfrm>
            <a:off x="3657600" y="4648200"/>
            <a:ext cx="2895600" cy="2043113"/>
          </a:xfrm>
          <a:prstGeom prst="rect">
            <a:avLst/>
          </a:prstGeom>
          <a:noFill/>
        </p:spPr>
      </p:pic>
      <p:sp>
        <p:nvSpPr>
          <p:cNvPr id="7177" name="Text Box 9"/>
          <p:cNvSpPr txBox="1">
            <a:spLocks noChangeArrowheads="1"/>
          </p:cNvSpPr>
          <p:nvPr/>
        </p:nvSpPr>
        <p:spPr bwMode="auto">
          <a:xfrm>
            <a:off x="6559550" y="6248400"/>
            <a:ext cx="2584450" cy="366713"/>
          </a:xfrm>
          <a:prstGeom prst="rect">
            <a:avLst/>
          </a:prstGeom>
          <a:noFill/>
          <a:ln w="9525">
            <a:noFill/>
            <a:miter lim="800000"/>
            <a:headEnd/>
            <a:tailEnd/>
          </a:ln>
          <a:effectLst/>
        </p:spPr>
        <p:txBody>
          <a:bodyPr wrap="none">
            <a:spAutoFit/>
          </a:bodyPr>
          <a:lstStyle/>
          <a:p>
            <a:r>
              <a:rPr lang="en-US"/>
              <a:t>Struktur teorema Bayes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r"/>
            <a:r>
              <a:rPr lang="en-US">
                <a:solidFill>
                  <a:schemeClr val="bg1"/>
                </a:solidFill>
              </a:rPr>
              <a:t>Jadi Teorema Bayes</a:t>
            </a:r>
          </a:p>
        </p:txBody>
      </p:sp>
      <p:sp>
        <p:nvSpPr>
          <p:cNvPr id="8195" name="Rectangle 3"/>
          <p:cNvSpPr>
            <a:spLocks noGrp="1" noChangeArrowheads="1"/>
          </p:cNvSpPr>
          <p:nvPr>
            <p:ph idx="1"/>
          </p:nvPr>
        </p:nvSpPr>
        <p:spPr/>
        <p:txBody>
          <a:bodyPr/>
          <a:lstStyle/>
          <a:p>
            <a:r>
              <a:rPr lang="en-US"/>
              <a:t>Digunakan bila ingin diketahui probabilitas P(B1|A),P(B2|A)….,P(Bk|A) dengan rumus sebagai berikut :</a:t>
            </a:r>
          </a:p>
        </p:txBody>
      </p:sp>
      <p:sp>
        <p:nvSpPr>
          <p:cNvPr id="8197" name="Rectangle 5"/>
          <p:cNvSpPr>
            <a:spLocks noChangeArrowheads="1"/>
          </p:cNvSpPr>
          <p:nvPr/>
        </p:nvSpPr>
        <p:spPr bwMode="auto">
          <a:xfrm>
            <a:off x="0" y="2857500"/>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8196" name="Object 4"/>
          <p:cNvGraphicFramePr>
            <a:graphicFrameLocks noChangeAspect="1"/>
          </p:cNvGraphicFramePr>
          <p:nvPr/>
        </p:nvGraphicFramePr>
        <p:xfrm>
          <a:off x="990600" y="3505200"/>
          <a:ext cx="7696200" cy="1519238"/>
        </p:xfrm>
        <a:graphic>
          <a:graphicData uri="http://schemas.openxmlformats.org/presentationml/2006/ole">
            <p:oleObj spid="_x0000_s8196" name="Equation" r:id="rId3" imgW="3530600" imgH="622300" progId="Equation.3">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l"/>
            <a:r>
              <a:rPr lang="en-US" sz="4000" dirty="0" err="1" smtClean="0">
                <a:solidFill>
                  <a:srgbClr val="FF0000"/>
                </a:solidFill>
              </a:rPr>
              <a:t>Buat</a:t>
            </a:r>
            <a:r>
              <a:rPr lang="en-US" sz="4000" smtClean="0">
                <a:solidFill>
                  <a:srgbClr val="FF0000"/>
                </a:solidFill>
              </a:rPr>
              <a:t> PR</a:t>
            </a:r>
            <a:endParaRPr lang="en-US" sz="4000" dirty="0">
              <a:solidFill>
                <a:srgbClr val="FF0000"/>
              </a:solidFill>
            </a:endParaRPr>
          </a:p>
        </p:txBody>
      </p:sp>
      <p:sp>
        <p:nvSpPr>
          <p:cNvPr id="9219" name="Rectangle 3"/>
          <p:cNvSpPr>
            <a:spLocks noGrp="1" noChangeArrowheads="1"/>
          </p:cNvSpPr>
          <p:nvPr>
            <p:ph idx="1"/>
          </p:nvPr>
        </p:nvSpPr>
        <p:spPr/>
        <p:txBody>
          <a:bodyPr/>
          <a:lstStyle/>
          <a:p>
            <a:pPr>
              <a:lnSpc>
                <a:spcPct val="80000"/>
              </a:lnSpc>
            </a:pPr>
            <a:r>
              <a:rPr lang="en-US" sz="2400" dirty="0" err="1"/>
              <a:t>Suatu</a:t>
            </a:r>
            <a:r>
              <a:rPr lang="en-US" sz="2400" dirty="0"/>
              <a:t> generator </a:t>
            </a:r>
            <a:r>
              <a:rPr lang="en-US" sz="2400" dirty="0" err="1"/>
              <a:t>telekomunikasi</a:t>
            </a:r>
            <a:r>
              <a:rPr lang="en-US" sz="2400" dirty="0"/>
              <a:t> </a:t>
            </a:r>
            <a:r>
              <a:rPr lang="en-US" sz="2400" dirty="0" err="1"/>
              <a:t>nirkabel</a:t>
            </a:r>
            <a:r>
              <a:rPr lang="en-US" sz="2400" dirty="0"/>
              <a:t> </a:t>
            </a:r>
            <a:r>
              <a:rPr lang="en-US" sz="2400" dirty="0" err="1"/>
              <a:t>mempunyai</a:t>
            </a:r>
            <a:r>
              <a:rPr lang="en-US" sz="2400" dirty="0"/>
              <a:t> 3 </a:t>
            </a:r>
            <a:r>
              <a:rPr lang="en-US" sz="2400" dirty="0" err="1"/>
              <a:t>pilihan</a:t>
            </a:r>
            <a:r>
              <a:rPr lang="en-US" sz="2400" dirty="0"/>
              <a:t> </a:t>
            </a:r>
            <a:r>
              <a:rPr lang="en-US" sz="2400" dirty="0" err="1"/>
              <a:t>tempat</a:t>
            </a:r>
            <a:r>
              <a:rPr lang="en-US" sz="2400" dirty="0"/>
              <a:t> </a:t>
            </a:r>
            <a:r>
              <a:rPr lang="en-US" sz="2400" dirty="0" err="1"/>
              <a:t>untuk</a:t>
            </a:r>
            <a:r>
              <a:rPr lang="en-US" sz="2400" dirty="0"/>
              <a:t> </a:t>
            </a:r>
            <a:r>
              <a:rPr lang="en-US" sz="2400" dirty="0" err="1"/>
              <a:t>membangun</a:t>
            </a:r>
            <a:r>
              <a:rPr lang="en-US" sz="2400" dirty="0"/>
              <a:t> </a:t>
            </a:r>
            <a:r>
              <a:rPr lang="en-US" sz="2400" dirty="0" err="1"/>
              <a:t>pemancar</a:t>
            </a:r>
            <a:r>
              <a:rPr lang="en-US" sz="2400" dirty="0"/>
              <a:t> </a:t>
            </a:r>
            <a:r>
              <a:rPr lang="en-US" sz="2400" dirty="0" err="1"/>
              <a:t>sinyal</a:t>
            </a:r>
            <a:r>
              <a:rPr lang="en-US" sz="2400" dirty="0"/>
              <a:t> </a:t>
            </a:r>
            <a:r>
              <a:rPr lang="en-US" sz="2400" dirty="0" err="1"/>
              <a:t>yaitu</a:t>
            </a:r>
            <a:r>
              <a:rPr lang="en-US" sz="2400" dirty="0"/>
              <a:t> </a:t>
            </a:r>
            <a:r>
              <a:rPr lang="en-US" sz="2400" dirty="0" err="1"/>
              <a:t>didaerah</a:t>
            </a:r>
            <a:r>
              <a:rPr lang="en-US" sz="2400" dirty="0"/>
              <a:t> </a:t>
            </a:r>
            <a:r>
              <a:rPr lang="en-US" sz="2400" dirty="0" err="1"/>
              <a:t>tengah</a:t>
            </a:r>
            <a:r>
              <a:rPr lang="en-US" sz="2400" dirty="0"/>
              <a:t> </a:t>
            </a:r>
            <a:r>
              <a:rPr lang="en-US" sz="2400" dirty="0" err="1"/>
              <a:t>kota</a:t>
            </a:r>
            <a:r>
              <a:rPr lang="en-US" sz="2400" dirty="0"/>
              <a:t>, </a:t>
            </a:r>
            <a:r>
              <a:rPr lang="en-US" sz="2400" dirty="0" err="1"/>
              <a:t>daerah</a:t>
            </a:r>
            <a:r>
              <a:rPr lang="en-US" sz="2400" dirty="0"/>
              <a:t> kaki </a:t>
            </a:r>
            <a:r>
              <a:rPr lang="en-US" sz="2400" dirty="0" err="1"/>
              <a:t>bukit</a:t>
            </a:r>
            <a:r>
              <a:rPr lang="en-US" sz="2400" dirty="0"/>
              <a:t> </a:t>
            </a:r>
            <a:r>
              <a:rPr lang="en-US" sz="2400" dirty="0" err="1"/>
              <a:t>dikota</a:t>
            </a:r>
            <a:r>
              <a:rPr lang="en-US" sz="2400" dirty="0"/>
              <a:t> </a:t>
            </a:r>
            <a:r>
              <a:rPr lang="en-US" sz="2400" dirty="0" err="1"/>
              <a:t>itu</a:t>
            </a:r>
            <a:r>
              <a:rPr lang="en-US" sz="2400" dirty="0"/>
              <a:t>  </a:t>
            </a:r>
            <a:r>
              <a:rPr lang="en-US" sz="2400" dirty="0" err="1"/>
              <a:t>dan</a:t>
            </a:r>
            <a:r>
              <a:rPr lang="en-US" sz="2400" dirty="0"/>
              <a:t> </a:t>
            </a:r>
            <a:r>
              <a:rPr lang="en-US" sz="2400" dirty="0" err="1"/>
              <a:t>derah</a:t>
            </a:r>
            <a:r>
              <a:rPr lang="en-US" sz="2400" dirty="0"/>
              <a:t> </a:t>
            </a:r>
            <a:r>
              <a:rPr lang="en-US" sz="2400" dirty="0" err="1"/>
              <a:t>tepi</a:t>
            </a:r>
            <a:r>
              <a:rPr lang="en-US" sz="2400" dirty="0"/>
              <a:t> </a:t>
            </a:r>
            <a:r>
              <a:rPr lang="en-US" sz="2400" dirty="0" err="1"/>
              <a:t>pantai</a:t>
            </a:r>
            <a:r>
              <a:rPr lang="en-US" sz="2400" dirty="0"/>
              <a:t>, </a:t>
            </a:r>
            <a:r>
              <a:rPr lang="en-US" sz="2400" dirty="0" err="1"/>
              <a:t>dengan</a:t>
            </a:r>
            <a:r>
              <a:rPr lang="en-US" sz="2400" dirty="0"/>
              <a:t> </a:t>
            </a:r>
            <a:r>
              <a:rPr lang="en-US" sz="2400" dirty="0" err="1"/>
              <a:t>masing-masing</a:t>
            </a:r>
            <a:r>
              <a:rPr lang="en-US" sz="2400" dirty="0"/>
              <a:t> </a:t>
            </a:r>
            <a:r>
              <a:rPr lang="en-US" sz="2400" dirty="0" err="1"/>
              <a:t>mempunyai</a:t>
            </a:r>
            <a:r>
              <a:rPr lang="en-US" sz="2400" dirty="0"/>
              <a:t> </a:t>
            </a:r>
            <a:r>
              <a:rPr lang="en-US" sz="2400" dirty="0" err="1"/>
              <a:t>peluang</a:t>
            </a:r>
            <a:r>
              <a:rPr lang="en-US" sz="2400" dirty="0"/>
              <a:t> 0.2; 0.3 </a:t>
            </a:r>
            <a:r>
              <a:rPr lang="en-US" sz="2400" dirty="0" err="1"/>
              <a:t>dan</a:t>
            </a:r>
            <a:r>
              <a:rPr lang="en-US" sz="2400" dirty="0"/>
              <a:t> 0.5. </a:t>
            </a:r>
            <a:r>
              <a:rPr lang="en-US" sz="2400" dirty="0" err="1"/>
              <a:t>Bila</a:t>
            </a:r>
            <a:r>
              <a:rPr lang="en-US" sz="2400" dirty="0"/>
              <a:t> </a:t>
            </a:r>
            <a:r>
              <a:rPr lang="en-US" sz="2400" dirty="0" err="1"/>
              <a:t>pemancar</a:t>
            </a:r>
            <a:r>
              <a:rPr lang="en-US" sz="2400" dirty="0"/>
              <a:t> </a:t>
            </a:r>
            <a:r>
              <a:rPr lang="en-US" sz="2400" dirty="0" err="1"/>
              <a:t>dibangun</a:t>
            </a:r>
            <a:r>
              <a:rPr lang="en-US" sz="2400" dirty="0"/>
              <a:t> </a:t>
            </a:r>
            <a:r>
              <a:rPr lang="en-US" sz="2400" dirty="0" err="1"/>
              <a:t>ditengah</a:t>
            </a:r>
            <a:r>
              <a:rPr lang="en-US" sz="2400" dirty="0"/>
              <a:t> </a:t>
            </a:r>
            <a:r>
              <a:rPr lang="en-US" sz="2400" dirty="0" err="1"/>
              <a:t>kota</a:t>
            </a:r>
            <a:r>
              <a:rPr lang="en-US" sz="2400" dirty="0"/>
              <a:t>, </a:t>
            </a:r>
            <a:r>
              <a:rPr lang="en-US" sz="2400" dirty="0" err="1"/>
              <a:t>peluang</a:t>
            </a:r>
            <a:r>
              <a:rPr lang="en-US" sz="2400" dirty="0"/>
              <a:t> </a:t>
            </a:r>
            <a:r>
              <a:rPr lang="en-US" sz="2400" dirty="0" err="1"/>
              <a:t>terjadi</a:t>
            </a:r>
            <a:r>
              <a:rPr lang="en-US" sz="2400" dirty="0"/>
              <a:t> </a:t>
            </a:r>
            <a:r>
              <a:rPr lang="en-US" sz="2400" dirty="0" err="1"/>
              <a:t>ganguan</a:t>
            </a:r>
            <a:r>
              <a:rPr lang="en-US" sz="2400" dirty="0"/>
              <a:t> </a:t>
            </a:r>
            <a:r>
              <a:rPr lang="en-US" sz="2400" dirty="0" err="1"/>
              <a:t>sinyal</a:t>
            </a:r>
            <a:r>
              <a:rPr lang="en-US" sz="2400" dirty="0"/>
              <a:t> </a:t>
            </a:r>
            <a:r>
              <a:rPr lang="en-US" sz="2400" dirty="0" err="1"/>
              <a:t>adalah</a:t>
            </a:r>
            <a:r>
              <a:rPr lang="en-US" sz="2400" dirty="0"/>
              <a:t> 0.05. </a:t>
            </a:r>
            <a:r>
              <a:rPr lang="en-US" sz="2400" dirty="0" err="1"/>
              <a:t>Bila</a:t>
            </a:r>
            <a:r>
              <a:rPr lang="en-US" sz="2400" dirty="0"/>
              <a:t> </a:t>
            </a:r>
            <a:r>
              <a:rPr lang="en-US" sz="2400" dirty="0" err="1"/>
              <a:t>pemancar</a:t>
            </a:r>
            <a:r>
              <a:rPr lang="en-US" sz="2400" dirty="0"/>
              <a:t> </a:t>
            </a:r>
            <a:r>
              <a:rPr lang="en-US" sz="2400" dirty="0" err="1"/>
              <a:t>dibangun</a:t>
            </a:r>
            <a:r>
              <a:rPr lang="en-US" sz="2400" dirty="0"/>
              <a:t> </a:t>
            </a:r>
            <a:r>
              <a:rPr lang="en-US" sz="2400" dirty="0" err="1"/>
              <a:t>dikaki</a:t>
            </a:r>
            <a:r>
              <a:rPr lang="en-US" sz="2400" dirty="0"/>
              <a:t> </a:t>
            </a:r>
            <a:r>
              <a:rPr lang="en-US" sz="2400" dirty="0" err="1"/>
              <a:t>bukit</a:t>
            </a:r>
            <a:r>
              <a:rPr lang="en-US" sz="2400" dirty="0"/>
              <a:t>, </a:t>
            </a:r>
            <a:r>
              <a:rPr lang="en-US" sz="2400" dirty="0" err="1"/>
              <a:t>peluang</a:t>
            </a:r>
            <a:r>
              <a:rPr lang="en-US" sz="2400" dirty="0"/>
              <a:t> </a:t>
            </a:r>
            <a:r>
              <a:rPr lang="en-US" sz="2400" dirty="0" err="1"/>
              <a:t>terjadinya</a:t>
            </a:r>
            <a:r>
              <a:rPr lang="en-US" sz="2400" dirty="0"/>
              <a:t> </a:t>
            </a:r>
            <a:r>
              <a:rPr lang="en-US" sz="2400" dirty="0" err="1"/>
              <a:t>ganguan</a:t>
            </a:r>
            <a:r>
              <a:rPr lang="en-US" sz="2400" dirty="0"/>
              <a:t> </a:t>
            </a:r>
            <a:r>
              <a:rPr lang="en-US" sz="2400" dirty="0" err="1"/>
              <a:t>sinyal</a:t>
            </a:r>
            <a:r>
              <a:rPr lang="en-US" sz="2400" dirty="0"/>
              <a:t> </a:t>
            </a:r>
            <a:r>
              <a:rPr lang="en-US" sz="2400" dirty="0" err="1"/>
              <a:t>adalah</a:t>
            </a:r>
            <a:r>
              <a:rPr lang="en-US" sz="2400" dirty="0"/>
              <a:t> 0.06.Bila </a:t>
            </a:r>
            <a:r>
              <a:rPr lang="en-US" sz="2400" dirty="0" err="1"/>
              <a:t>pemancar</a:t>
            </a:r>
            <a:r>
              <a:rPr lang="en-US" sz="2400" dirty="0"/>
              <a:t> </a:t>
            </a:r>
            <a:r>
              <a:rPr lang="en-US" sz="2400" dirty="0" err="1"/>
              <a:t>dibangun</a:t>
            </a:r>
            <a:r>
              <a:rPr lang="en-US" sz="2400" dirty="0"/>
              <a:t> </a:t>
            </a:r>
            <a:r>
              <a:rPr lang="en-US" sz="2400" dirty="0" err="1"/>
              <a:t>ditepi</a:t>
            </a:r>
            <a:r>
              <a:rPr lang="en-US" sz="2400" dirty="0"/>
              <a:t> </a:t>
            </a:r>
            <a:r>
              <a:rPr lang="en-US" sz="2400" dirty="0" err="1"/>
              <a:t>pantai</a:t>
            </a:r>
            <a:r>
              <a:rPr lang="en-US" sz="2400" dirty="0"/>
              <a:t>, </a:t>
            </a:r>
            <a:r>
              <a:rPr lang="en-US" sz="2400" dirty="0" err="1"/>
              <a:t>pelaung</a:t>
            </a:r>
            <a:r>
              <a:rPr lang="en-US" sz="2400" dirty="0"/>
              <a:t> </a:t>
            </a:r>
            <a:r>
              <a:rPr lang="en-US" sz="2400" dirty="0" err="1"/>
              <a:t>ganguan</a:t>
            </a:r>
            <a:r>
              <a:rPr lang="en-US" sz="2400" dirty="0"/>
              <a:t> </a:t>
            </a:r>
            <a:r>
              <a:rPr lang="en-US" sz="2400" dirty="0" err="1"/>
              <a:t>sinyal</a:t>
            </a:r>
            <a:r>
              <a:rPr lang="en-US" sz="2400" dirty="0"/>
              <a:t> </a:t>
            </a:r>
            <a:r>
              <a:rPr lang="en-US" sz="2400" dirty="0" err="1"/>
              <a:t>adalah</a:t>
            </a:r>
            <a:r>
              <a:rPr lang="en-US" sz="2400" dirty="0"/>
              <a:t> 0.08.</a:t>
            </a:r>
          </a:p>
          <a:p>
            <a:pPr>
              <a:lnSpc>
                <a:spcPct val="80000"/>
              </a:lnSpc>
            </a:pPr>
            <a:r>
              <a:rPr lang="en-US" sz="2400" dirty="0"/>
              <a:t>A. </a:t>
            </a:r>
            <a:r>
              <a:rPr lang="en-US" sz="2400" dirty="0" err="1"/>
              <a:t>Berapakah</a:t>
            </a:r>
            <a:r>
              <a:rPr lang="en-US" sz="2400" dirty="0"/>
              <a:t> </a:t>
            </a:r>
            <a:r>
              <a:rPr lang="en-US" sz="2400" dirty="0" err="1"/>
              <a:t>peluang</a:t>
            </a:r>
            <a:r>
              <a:rPr lang="en-US" sz="2400" dirty="0"/>
              <a:t> </a:t>
            </a:r>
            <a:r>
              <a:rPr lang="en-US" sz="2400" dirty="0" err="1"/>
              <a:t>terjadinya</a:t>
            </a:r>
            <a:r>
              <a:rPr lang="en-US" sz="2400" dirty="0"/>
              <a:t> </a:t>
            </a:r>
            <a:r>
              <a:rPr lang="en-US" sz="2400" dirty="0" err="1"/>
              <a:t>ganguan</a:t>
            </a:r>
            <a:r>
              <a:rPr lang="en-US" sz="2400" dirty="0"/>
              <a:t> </a:t>
            </a:r>
            <a:r>
              <a:rPr lang="en-US" sz="2400" dirty="0" err="1"/>
              <a:t>sinyal</a:t>
            </a:r>
            <a:r>
              <a:rPr lang="en-US" sz="2400" dirty="0"/>
              <a:t>?</a:t>
            </a:r>
          </a:p>
          <a:p>
            <a:pPr>
              <a:lnSpc>
                <a:spcPct val="80000"/>
              </a:lnSpc>
            </a:pPr>
            <a:r>
              <a:rPr lang="en-US" sz="2400" dirty="0"/>
              <a:t>B. </a:t>
            </a:r>
            <a:r>
              <a:rPr lang="en-US" sz="2400" dirty="0" err="1"/>
              <a:t>Bila</a:t>
            </a:r>
            <a:r>
              <a:rPr lang="en-US" sz="2400" dirty="0"/>
              <a:t> </a:t>
            </a:r>
            <a:r>
              <a:rPr lang="en-US" sz="2400" dirty="0" err="1"/>
              <a:t>diketahui</a:t>
            </a:r>
            <a:r>
              <a:rPr lang="en-US" sz="2400" dirty="0"/>
              <a:t> </a:t>
            </a:r>
            <a:r>
              <a:rPr lang="en-US" sz="2400" dirty="0" err="1"/>
              <a:t>telah</a:t>
            </a:r>
            <a:r>
              <a:rPr lang="en-US" sz="2400" dirty="0"/>
              <a:t> </a:t>
            </a:r>
            <a:r>
              <a:rPr lang="en-US" sz="2400" dirty="0" err="1"/>
              <a:t>terjadinya</a:t>
            </a:r>
            <a:r>
              <a:rPr lang="en-US" sz="2400" dirty="0"/>
              <a:t> </a:t>
            </a:r>
            <a:r>
              <a:rPr lang="en-US" sz="2400" dirty="0" err="1"/>
              <a:t>gangguan</a:t>
            </a:r>
            <a:r>
              <a:rPr lang="en-US" sz="2400" dirty="0"/>
              <a:t> </a:t>
            </a:r>
            <a:r>
              <a:rPr lang="en-US" sz="2400" dirty="0" err="1"/>
              <a:t>pada</a:t>
            </a:r>
            <a:r>
              <a:rPr lang="en-US" sz="2400" dirty="0"/>
              <a:t> </a:t>
            </a:r>
            <a:r>
              <a:rPr lang="en-US" sz="2400" dirty="0" err="1"/>
              <a:t>sinyak</a:t>
            </a:r>
            <a:r>
              <a:rPr lang="en-US" sz="2400" dirty="0"/>
              <a:t> </a:t>
            </a:r>
            <a:r>
              <a:rPr lang="en-US" sz="2400" dirty="0" err="1"/>
              <a:t>pada</a:t>
            </a:r>
            <a:r>
              <a:rPr lang="en-US" sz="2400" dirty="0"/>
              <a:t> </a:t>
            </a:r>
            <a:r>
              <a:rPr lang="en-US" sz="2400" dirty="0" err="1"/>
              <a:t>sinyal</a:t>
            </a:r>
            <a:r>
              <a:rPr lang="en-US" sz="2400" dirty="0"/>
              <a:t>, </a:t>
            </a:r>
            <a:r>
              <a:rPr lang="en-US" sz="2400" dirty="0" err="1"/>
              <a:t>berapa</a:t>
            </a:r>
            <a:r>
              <a:rPr lang="en-US" sz="2400" dirty="0"/>
              <a:t> </a:t>
            </a:r>
            <a:r>
              <a:rPr lang="en-US" sz="2400" dirty="0" err="1"/>
              <a:t>peluang</a:t>
            </a:r>
            <a:r>
              <a:rPr lang="en-US" sz="2400" dirty="0"/>
              <a:t> </a:t>
            </a:r>
            <a:r>
              <a:rPr lang="en-US" sz="2400" dirty="0" err="1"/>
              <a:t>bahwa</a:t>
            </a:r>
            <a:r>
              <a:rPr lang="en-US" sz="2400" dirty="0"/>
              <a:t> operator </a:t>
            </a:r>
            <a:r>
              <a:rPr lang="en-US" sz="2400" dirty="0" err="1"/>
              <a:t>tsb</a:t>
            </a:r>
            <a:r>
              <a:rPr lang="en-US" sz="2400" dirty="0"/>
              <a:t> </a:t>
            </a:r>
            <a:r>
              <a:rPr lang="en-US" sz="2400" dirty="0" err="1"/>
              <a:t>ternyata</a:t>
            </a:r>
            <a:r>
              <a:rPr lang="en-US" sz="2400" dirty="0"/>
              <a:t> </a:t>
            </a:r>
            <a:r>
              <a:rPr lang="en-US" sz="2400" dirty="0" err="1"/>
              <a:t>telah</a:t>
            </a:r>
            <a:r>
              <a:rPr lang="en-US" sz="2400" dirty="0"/>
              <a:t> </a:t>
            </a:r>
            <a:r>
              <a:rPr lang="en-US" sz="2400" dirty="0" err="1"/>
              <a:t>membangun</a:t>
            </a:r>
            <a:r>
              <a:rPr lang="en-US" sz="2400" dirty="0"/>
              <a:t> </a:t>
            </a:r>
            <a:r>
              <a:rPr lang="en-US" sz="2400" dirty="0" err="1"/>
              <a:t>pemancar</a:t>
            </a:r>
            <a:r>
              <a:rPr lang="en-US" sz="2400" dirty="0"/>
              <a:t> </a:t>
            </a:r>
            <a:r>
              <a:rPr lang="en-US" sz="2400" dirty="0" err="1"/>
              <a:t>di</a:t>
            </a:r>
            <a:r>
              <a:rPr lang="en-US" sz="2400" dirty="0"/>
              <a:t> </a:t>
            </a:r>
            <a:r>
              <a:rPr lang="en-US" sz="2400" dirty="0" err="1"/>
              <a:t>tepi</a:t>
            </a:r>
            <a:r>
              <a:rPr lang="en-US" sz="2400" dirty="0"/>
              <a:t> </a:t>
            </a:r>
            <a:r>
              <a:rPr lang="en-US" sz="2400" dirty="0" err="1"/>
              <a:t>pantai</a:t>
            </a:r>
            <a:r>
              <a:rPr lang="en-US" sz="2400" dirty="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r"/>
            <a:r>
              <a:rPr lang="en-US" sz="4000">
                <a:solidFill>
                  <a:schemeClr val="bg1"/>
                </a:solidFill>
              </a:rPr>
              <a:t>Jawab</a:t>
            </a:r>
          </a:p>
        </p:txBody>
      </p:sp>
      <p:sp>
        <p:nvSpPr>
          <p:cNvPr id="10243" name="Rectangle 3"/>
          <p:cNvSpPr>
            <a:spLocks noGrp="1" noChangeArrowheads="1"/>
          </p:cNvSpPr>
          <p:nvPr>
            <p:ph idx="1"/>
          </p:nvPr>
        </p:nvSpPr>
        <p:spPr/>
        <p:txBody>
          <a:bodyPr/>
          <a:lstStyle/>
          <a:p>
            <a:pPr>
              <a:lnSpc>
                <a:spcPct val="90000"/>
              </a:lnSpc>
            </a:pPr>
            <a:r>
              <a:rPr lang="en-US"/>
              <a:t>Misal:</a:t>
            </a:r>
          </a:p>
          <a:p>
            <a:pPr>
              <a:lnSpc>
                <a:spcPct val="90000"/>
              </a:lnSpc>
            </a:pPr>
            <a:r>
              <a:rPr lang="en-US" sz="1800"/>
              <a:t>A		= Terjadi ganguan sinyal</a:t>
            </a:r>
          </a:p>
          <a:p>
            <a:pPr>
              <a:lnSpc>
                <a:spcPct val="90000"/>
              </a:lnSpc>
            </a:pPr>
            <a:r>
              <a:rPr lang="en-US" sz="1800"/>
              <a:t>B1		= Pemancar dibangun di tengah kota</a:t>
            </a:r>
          </a:p>
          <a:p>
            <a:pPr>
              <a:lnSpc>
                <a:spcPct val="90000"/>
              </a:lnSpc>
            </a:pPr>
            <a:r>
              <a:rPr lang="en-US" sz="1800"/>
              <a:t>B2		= ----------------------------di kaki bukit</a:t>
            </a:r>
          </a:p>
          <a:p>
            <a:pPr>
              <a:lnSpc>
                <a:spcPct val="90000"/>
              </a:lnSpc>
            </a:pPr>
            <a:r>
              <a:rPr lang="en-US" sz="1800"/>
              <a:t>B3                   = ----------------------------di tepi pantai</a:t>
            </a:r>
          </a:p>
          <a:p>
            <a:pPr>
              <a:lnSpc>
                <a:spcPct val="90000"/>
              </a:lnSpc>
            </a:pPr>
            <a:r>
              <a:rPr lang="en-US" sz="1800"/>
              <a:t>Maka :</a:t>
            </a:r>
          </a:p>
          <a:p>
            <a:pPr>
              <a:lnSpc>
                <a:spcPct val="90000"/>
              </a:lnSpc>
            </a:pPr>
            <a:r>
              <a:rPr lang="en-US" sz="1800"/>
              <a:t>A). Peluang terjadinya ganguan sinyal</a:t>
            </a:r>
          </a:p>
          <a:p>
            <a:pPr>
              <a:lnSpc>
                <a:spcPct val="90000"/>
              </a:lnSpc>
            </a:pPr>
            <a:r>
              <a:rPr lang="en-US" sz="1800"/>
              <a:t>P(A)=P(B1)P(A|B1)+P(B2)P(A|B2)+P(B3)P(A|B3)</a:t>
            </a:r>
          </a:p>
          <a:p>
            <a:pPr>
              <a:lnSpc>
                <a:spcPct val="90000"/>
              </a:lnSpc>
            </a:pPr>
            <a:r>
              <a:rPr lang="en-US" sz="1800"/>
              <a:t>       = (0,2).(0.05)+(0.3)(0.06)+(0.5)(0.08)=0.001+0.018+0.04=0.068</a:t>
            </a:r>
          </a:p>
          <a:p>
            <a:pPr>
              <a:lnSpc>
                <a:spcPct val="90000"/>
              </a:lnSpc>
            </a:pPr>
            <a:r>
              <a:rPr lang="en-US" sz="1800"/>
              <a:t>B).Diketahui telah terjadi ganguan pd sinyal, maka peluang bahwa operator ternyata telah membangun pemancar di tepi pantai:</a:t>
            </a:r>
          </a:p>
          <a:p>
            <a:pPr>
              <a:lnSpc>
                <a:spcPct val="90000"/>
              </a:lnSpc>
            </a:pPr>
            <a:r>
              <a:rPr lang="en-US" sz="1800"/>
              <a:t>Dapat dinyatakan dgn: “Peluang bersyarat bahwa operator membangun pemancar di tepi pantai bila diketahui telah terjadi ganguan sinyal”:</a:t>
            </a:r>
          </a:p>
          <a:p>
            <a:pPr>
              <a:lnSpc>
                <a:spcPct val="90000"/>
              </a:lnSpc>
            </a:pPr>
            <a:endParaRPr lang="en-US" sz="1800"/>
          </a:p>
          <a:p>
            <a:pPr>
              <a:lnSpc>
                <a:spcPct val="90000"/>
              </a:lnSpc>
            </a:pPr>
            <a:endParaRPr lang="en-US" sz="1800"/>
          </a:p>
        </p:txBody>
      </p:sp>
      <p:sp>
        <p:nvSpPr>
          <p:cNvPr id="10245" name="Rectangle 5"/>
          <p:cNvSpPr>
            <a:spLocks noChangeArrowheads="1"/>
          </p:cNvSpPr>
          <p:nvPr/>
        </p:nvSpPr>
        <p:spPr bwMode="auto">
          <a:xfrm>
            <a:off x="0" y="2824163"/>
            <a:ext cx="9144000" cy="0"/>
          </a:xfrm>
          <a:prstGeom prst="rect">
            <a:avLst/>
          </a:prstGeom>
          <a:noFill/>
          <a:ln w="9525">
            <a:noFill/>
            <a:miter lim="800000"/>
            <a:headEnd/>
            <a:tailEnd/>
          </a:ln>
          <a:effectLst/>
        </p:spPr>
        <p:txBody>
          <a:bodyPr wrap="none" anchor="ctr">
            <a:spAutoFit/>
          </a:bodyPr>
          <a:lstStyle/>
          <a:p>
            <a:endParaRPr lang="en-US"/>
          </a:p>
        </p:txBody>
      </p:sp>
      <p:graphicFrame>
        <p:nvGraphicFramePr>
          <p:cNvPr id="10244" name="Object 4"/>
          <p:cNvGraphicFramePr>
            <a:graphicFrameLocks noChangeAspect="1"/>
          </p:cNvGraphicFramePr>
          <p:nvPr/>
        </p:nvGraphicFramePr>
        <p:xfrm>
          <a:off x="2019300" y="5410200"/>
          <a:ext cx="5360988" cy="1447800"/>
        </p:xfrm>
        <a:graphic>
          <a:graphicData uri="http://schemas.openxmlformats.org/presentationml/2006/ole">
            <p:oleObj spid="_x0000_s10244" name="Equation" r:id="rId3" imgW="2489040" imgH="660240" progId="Equation.3">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TotalTime>
  <Words>756</Words>
  <Application>Microsoft Office PowerPoint</Application>
  <PresentationFormat>On-screen Show (4:3)</PresentationFormat>
  <Paragraphs>100</Paragraphs>
  <Slides>23</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Office Theme</vt:lpstr>
      <vt:lpstr>Equation</vt:lpstr>
      <vt:lpstr>Slide 1</vt:lpstr>
      <vt:lpstr>Definisi</vt:lpstr>
      <vt:lpstr>Ilustrasi</vt:lpstr>
      <vt:lpstr>Sehingga</vt:lpstr>
      <vt:lpstr>Maka:</vt:lpstr>
      <vt:lpstr>Secara Umum:</vt:lpstr>
      <vt:lpstr>Jadi Teorema Bayes</vt:lpstr>
      <vt:lpstr>Buat PR</vt:lpstr>
      <vt:lpstr>Jawab</vt:lpstr>
      <vt:lpstr>TEOREMA BAYES</vt:lpstr>
      <vt:lpstr>Slide 11</vt:lpstr>
      <vt:lpstr>CONTOH</vt:lpstr>
      <vt:lpstr>Slide 13</vt:lpstr>
      <vt:lpstr>Slide 14</vt:lpstr>
      <vt:lpstr>DIAGRAM BINARY SYMMETRIC COMMUNICATION SYSTEM</vt:lpstr>
      <vt:lpstr>CARILAH</vt:lpstr>
      <vt:lpstr>Slide 17</vt:lpstr>
      <vt:lpstr>Probabilitas kejadian pada sisi penerima (benar), setelah melewati kanal</vt:lpstr>
      <vt:lpstr>Latihan 1</vt:lpstr>
      <vt:lpstr>Latihan 2</vt:lpstr>
      <vt:lpstr>Jawaban Latihan 1</vt:lpstr>
      <vt:lpstr>Jawaban Latihan 2</vt:lpstr>
      <vt:lpstr>Referensi</vt:lpstr>
    </vt:vector>
  </TitlesOfParts>
  <Company>AAL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Teorema Bayes</dc:title>
  <dc:creator>kangedi</dc:creator>
  <cp:lastModifiedBy>imam</cp:lastModifiedBy>
  <cp:revision>16</cp:revision>
  <dcterms:created xsi:type="dcterms:W3CDTF">2006-10-16T23:52:47Z</dcterms:created>
  <dcterms:modified xsi:type="dcterms:W3CDTF">2012-06-08T10:16:29Z</dcterms:modified>
</cp:coreProperties>
</file>